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9" r:id="rId14"/>
    <p:sldId id="271" r:id="rId15"/>
    <p:sldId id="270" r:id="rId16"/>
    <p:sldId id="272" r:id="rId17"/>
    <p:sldId id="273"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轩畅 张" initials="轩畅" lastIdx="1" clrIdx="0">
    <p:extLst>
      <p:ext uri="{19B8F6BF-5375-455C-9EA6-DF929625EA0E}">
        <p15:presenceInfo xmlns:p15="http://schemas.microsoft.com/office/powerpoint/2012/main" userId="f7245249c3e7690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12-11T09:10:52.920" idx="1">
    <p:pos x="10" y="10"/>
    <p:text/>
    <p:extLst>
      <p:ext uri="{C676402C-5697-4E1C-873F-D02D1690AC5C}">
        <p15:threadingInfo xmlns:p15="http://schemas.microsoft.com/office/powerpoint/2012/main" timeZoneBias="0"/>
      </p:ext>
    </p:extLst>
  </p:cm>
</p:cmLst>
</file>

<file path=ppt/media/image1.jpeg>
</file>

<file path=ppt/media/image10.png>
</file>

<file path=ppt/media/image11.jp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a:xfrm>
            <a:off x="3962399" y="5870575"/>
            <a:ext cx="4893958" cy="377825"/>
          </a:xfrm>
        </p:spPr>
        <p:txBody>
          <a:bodyPr/>
          <a:lstStyle/>
          <a:p>
            <a:endParaRPr lang="en-GB"/>
          </a:p>
        </p:txBody>
      </p:sp>
      <p:sp>
        <p:nvSpPr>
          <p:cNvPr id="6" name="Slide Number Placeholder 5"/>
          <p:cNvSpPr>
            <a:spLocks noGrp="1"/>
          </p:cNvSpPr>
          <p:nvPr>
            <p:ph type="sldNum" sz="quarter" idx="12"/>
          </p:nvPr>
        </p:nvSpPr>
        <p:spPr>
          <a:xfrm>
            <a:off x="10608958" y="5870575"/>
            <a:ext cx="551167" cy="377825"/>
          </a:xfrm>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79466862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2827CD6-9C6C-4C06-A04D-1E642497B60F}" type="datetimeFigureOut">
              <a:rPr lang="en-GB" smtClean="0"/>
              <a:t>11/12/2018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0141590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7444788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7408013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1215564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653226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424374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14716673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3822222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3376834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827CD6-9C6C-4C06-A04D-1E642497B60F}" type="datetimeFigureOut">
              <a:rPr lang="en-GB" smtClean="0"/>
              <a:t>11/12/2018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2706548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2827CD6-9C6C-4C06-A04D-1E642497B60F}" type="datetimeFigureOut">
              <a:rPr lang="en-GB" smtClean="0"/>
              <a:t>11/12/2018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7974131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2827CD6-9C6C-4C06-A04D-1E642497B60F}" type="datetimeFigureOut">
              <a:rPr lang="en-GB" smtClean="0"/>
              <a:t>11/12/2018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32858562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2827CD6-9C6C-4C06-A04D-1E642497B60F}" type="datetimeFigureOut">
              <a:rPr lang="en-GB" smtClean="0"/>
              <a:t>11/12/2018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2203716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E2827CD6-9C6C-4C06-A04D-1E642497B60F}" type="datetimeFigureOut">
              <a:rPr lang="en-GB" smtClean="0"/>
              <a:t>11/12/2018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25091591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2827CD6-9C6C-4C06-A04D-1E642497B60F}" type="datetimeFigureOut">
              <a:rPr lang="en-GB" smtClean="0"/>
              <a:t>11/12/2018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5079585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2827CD6-9C6C-4C06-A04D-1E642497B60F}" type="datetimeFigureOut">
              <a:rPr lang="en-GB" smtClean="0"/>
              <a:t>11/12/2018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468E169-FA5E-4469-A6CA-B0B0C90ACB72}" type="slidenum">
              <a:rPr lang="en-GB" smtClean="0"/>
              <a:t>‹#›</a:t>
            </a:fld>
            <a:endParaRPr lang="en-GB"/>
          </a:p>
        </p:txBody>
      </p:sp>
    </p:spTree>
    <p:extLst>
      <p:ext uri="{BB962C8B-B14F-4D97-AF65-F5344CB8AC3E}">
        <p14:creationId xmlns:p14="http://schemas.microsoft.com/office/powerpoint/2010/main" val="1323888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2827CD6-9C6C-4C06-A04D-1E642497B60F}" type="datetimeFigureOut">
              <a:rPr lang="en-GB" smtClean="0"/>
              <a:t>11/12/2018</a:t>
            </a:fld>
            <a:endParaRPr lang="en-GB"/>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GB"/>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468E169-FA5E-4469-A6CA-B0B0C90ACB72}" type="slidenum">
              <a:rPr lang="en-GB" smtClean="0"/>
              <a:t>‹#›</a:t>
            </a:fld>
            <a:endParaRPr lang="en-GB"/>
          </a:p>
        </p:txBody>
      </p:sp>
    </p:spTree>
    <p:extLst>
      <p:ext uri="{BB962C8B-B14F-4D97-AF65-F5344CB8AC3E}">
        <p14:creationId xmlns:p14="http://schemas.microsoft.com/office/powerpoint/2010/main" val="2846809226"/>
      </p:ext>
    </p:extLst>
  </p:cSld>
  <p:clrMap bg1="dk1" tx1="lt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4094D-0E79-4DCB-8DB9-D5D8C199BF98}"/>
              </a:ext>
            </a:extLst>
          </p:cNvPr>
          <p:cNvSpPr>
            <a:spLocks noGrp="1"/>
          </p:cNvSpPr>
          <p:nvPr>
            <p:ph type="ctrTitle"/>
          </p:nvPr>
        </p:nvSpPr>
        <p:spPr>
          <a:xfrm>
            <a:off x="1524000" y="304798"/>
            <a:ext cx="9144000" cy="899285"/>
          </a:xfrm>
        </p:spPr>
        <p:txBody>
          <a:bodyPr>
            <a:normAutofit/>
          </a:bodyPr>
          <a:lstStyle/>
          <a:p>
            <a:r>
              <a:rPr lang="en-GB" u="sng" dirty="0"/>
              <a:t>Bioreactor Systems Control</a:t>
            </a:r>
          </a:p>
        </p:txBody>
      </p:sp>
      <p:pic>
        <p:nvPicPr>
          <p:cNvPr id="4" name="Picture 3" descr="../../../Desktop/Screen%20Shot%202016-11-10%20at%2011.20.28.png">
            <a:extLst>
              <a:ext uri="{FF2B5EF4-FFF2-40B4-BE49-F238E27FC236}">
                <a16:creationId xmlns:a16="http://schemas.microsoft.com/office/drawing/2014/main" id="{492BD25E-9DBB-42FF-B9C1-9528542BEBA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712280" y="1204083"/>
            <a:ext cx="10737598" cy="5653917"/>
          </a:xfrm>
          <a:prstGeom prst="rect">
            <a:avLst/>
          </a:prstGeom>
          <a:noFill/>
          <a:ln>
            <a:noFill/>
          </a:ln>
        </p:spPr>
      </p:pic>
    </p:spTree>
    <p:extLst>
      <p:ext uri="{BB962C8B-B14F-4D97-AF65-F5344CB8AC3E}">
        <p14:creationId xmlns:p14="http://schemas.microsoft.com/office/powerpoint/2010/main" val="37905693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7CDB6D41-CFEE-4461-936D-DF8109B7E5B8}"/>
              </a:ext>
            </a:extLst>
          </p:cNvPr>
          <p:cNvGraphicFramePr>
            <a:graphicFrameLocks noGrp="1"/>
          </p:cNvGraphicFramePr>
          <p:nvPr>
            <p:extLst>
              <p:ext uri="{D42A27DB-BD31-4B8C-83A1-F6EECF244321}">
                <p14:modId xmlns:p14="http://schemas.microsoft.com/office/powerpoint/2010/main" val="1449026135"/>
              </p:ext>
            </p:extLst>
          </p:nvPr>
        </p:nvGraphicFramePr>
        <p:xfrm>
          <a:off x="240538" y="1293876"/>
          <a:ext cx="6891782" cy="5253225"/>
        </p:xfrm>
        <a:graphic>
          <a:graphicData uri="http://schemas.openxmlformats.org/drawingml/2006/table">
            <a:tbl>
              <a:tblPr>
                <a:tableStyleId>{5C22544A-7EE6-4342-B048-85BDC9FD1C3A}</a:tableStyleId>
              </a:tblPr>
              <a:tblGrid>
                <a:gridCol w="1798362">
                  <a:extLst>
                    <a:ext uri="{9D8B030D-6E8A-4147-A177-3AD203B41FA5}">
                      <a16:colId xmlns:a16="http://schemas.microsoft.com/office/drawing/2014/main" val="3005395970"/>
                    </a:ext>
                  </a:extLst>
                </a:gridCol>
                <a:gridCol w="1682338">
                  <a:extLst>
                    <a:ext uri="{9D8B030D-6E8A-4147-A177-3AD203B41FA5}">
                      <a16:colId xmlns:a16="http://schemas.microsoft.com/office/drawing/2014/main" val="1586093501"/>
                    </a:ext>
                  </a:extLst>
                </a:gridCol>
                <a:gridCol w="2297259">
                  <a:extLst>
                    <a:ext uri="{9D8B030D-6E8A-4147-A177-3AD203B41FA5}">
                      <a16:colId xmlns:a16="http://schemas.microsoft.com/office/drawing/2014/main" val="2721053378"/>
                    </a:ext>
                  </a:extLst>
                </a:gridCol>
                <a:gridCol w="1113823">
                  <a:extLst>
                    <a:ext uri="{9D8B030D-6E8A-4147-A177-3AD203B41FA5}">
                      <a16:colId xmlns:a16="http://schemas.microsoft.com/office/drawing/2014/main" val="2197126192"/>
                    </a:ext>
                  </a:extLst>
                </a:gridCol>
              </a:tblGrid>
              <a:tr h="1345685">
                <a:tc>
                  <a:txBody>
                    <a:bodyPr/>
                    <a:lstStyle/>
                    <a:p>
                      <a:pPr algn="l" fontAlgn="b"/>
                      <a:r>
                        <a:rPr lang="en-GB" sz="2000" b="0" u="none" strike="noStrike" dirty="0">
                          <a:effectLst/>
                        </a:rPr>
                        <a:t>Measured value /</a:t>
                      </a:r>
                      <a:r>
                        <a:rPr lang="en-US" sz="2000" b="0" kern="1200" baseline="30000" dirty="0">
                          <a:solidFill>
                            <a:schemeClr val="dk1"/>
                          </a:solidFill>
                          <a:effectLst/>
                          <a:latin typeface="+mn-lt"/>
                          <a:ea typeface="+mn-ea"/>
                          <a:cs typeface="+mn-cs"/>
                        </a:rPr>
                        <a:t>o</a:t>
                      </a:r>
                      <a:r>
                        <a:rPr lang="en-GB" sz="2400" b="0" u="none" strike="noStrike" dirty="0">
                          <a:effectLst/>
                        </a:rPr>
                        <a:t>C</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GB" sz="2000" b="0" u="none" strike="noStrike" dirty="0">
                          <a:effectLst/>
                        </a:rPr>
                        <a:t>Actual value</a:t>
                      </a:r>
                    </a:p>
                    <a:p>
                      <a:pPr algn="l" fontAlgn="b"/>
                      <a:r>
                        <a:rPr lang="en-GB" sz="2000" b="0" u="none" strike="noStrike" dirty="0">
                          <a:effectLst/>
                        </a:rPr>
                        <a:t>/</a:t>
                      </a:r>
                      <a:r>
                        <a:rPr lang="en-US" sz="2000" b="0" kern="1200" baseline="30000" dirty="0">
                          <a:solidFill>
                            <a:schemeClr val="dk1"/>
                          </a:solidFill>
                          <a:effectLst/>
                          <a:latin typeface="+mn-lt"/>
                          <a:ea typeface="+mn-ea"/>
                          <a:cs typeface="+mn-cs"/>
                        </a:rPr>
                        <a:t>o</a:t>
                      </a:r>
                      <a:r>
                        <a:rPr lang="en-GB" sz="2400" b="0" u="none" strike="noStrike" dirty="0">
                          <a:effectLst/>
                        </a:rPr>
                        <a:t>C</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GB" sz="2000" b="0" u="none" strike="noStrike" dirty="0">
                          <a:effectLst/>
                        </a:rPr>
                        <a:t>Difference in Values</a:t>
                      </a:r>
                    </a:p>
                    <a:p>
                      <a:pPr algn="l" fontAlgn="b"/>
                      <a:r>
                        <a:rPr lang="en-GB" sz="2000" b="0" u="none" strike="noStrike" dirty="0">
                          <a:effectLst/>
                        </a:rPr>
                        <a:t>/</a:t>
                      </a:r>
                      <a:r>
                        <a:rPr lang="en-US" sz="2000" b="0" kern="1200" baseline="30000" dirty="0">
                          <a:solidFill>
                            <a:schemeClr val="dk1"/>
                          </a:solidFill>
                          <a:effectLst/>
                          <a:latin typeface="+mn-lt"/>
                          <a:ea typeface="+mn-ea"/>
                          <a:cs typeface="+mn-cs"/>
                        </a:rPr>
                        <a:t>o</a:t>
                      </a:r>
                      <a:r>
                        <a:rPr lang="en-GB" sz="2400" b="0" u="none" strike="noStrike" dirty="0">
                          <a:effectLst/>
                        </a:rPr>
                        <a:t>C</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r>
                        <a:rPr lang="en-GB" sz="2000" b="0" u="none" strike="noStrike" dirty="0">
                          <a:effectLst/>
                        </a:rPr>
                        <a:t>Ammeter reading /mA</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534083714"/>
                  </a:ext>
                </a:extLst>
              </a:tr>
              <a:tr h="390754">
                <a:tc>
                  <a:txBody>
                    <a:bodyPr/>
                    <a:lstStyle/>
                    <a:p>
                      <a:pPr algn="r" fontAlgn="b"/>
                      <a:r>
                        <a:rPr lang="en-GB" sz="2000" b="0" u="none" strike="noStrike">
                          <a:effectLst/>
                        </a:rPr>
                        <a:t>36.70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37.0</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0.30</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1.89</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891300635"/>
                  </a:ext>
                </a:extLst>
              </a:tr>
              <a:tr h="390754">
                <a:tc>
                  <a:txBody>
                    <a:bodyPr/>
                    <a:lstStyle/>
                    <a:p>
                      <a:pPr algn="r" fontAlgn="b"/>
                      <a:r>
                        <a:rPr lang="en-GB" sz="2000" b="0" u="none" strike="noStrike">
                          <a:effectLst/>
                        </a:rPr>
                        <a:t>36.70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36.9</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0.20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1.90</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505845090"/>
                  </a:ext>
                </a:extLst>
              </a:tr>
              <a:tr h="390754">
                <a:tc>
                  <a:txBody>
                    <a:bodyPr/>
                    <a:lstStyle/>
                    <a:p>
                      <a:pPr algn="r" fontAlgn="b"/>
                      <a:r>
                        <a:rPr lang="en-GB" sz="2000" b="0" u="none" strike="noStrike">
                          <a:effectLst/>
                        </a:rPr>
                        <a:t>36.79</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0.21</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1.90</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175758647"/>
                  </a:ext>
                </a:extLst>
              </a:tr>
              <a:tr h="390754">
                <a:tc>
                  <a:txBody>
                    <a:bodyPr/>
                    <a:lstStyle/>
                    <a:p>
                      <a:pPr algn="r" fontAlgn="b"/>
                      <a:r>
                        <a:rPr lang="en-GB" sz="2000" b="0" u="none" strike="noStrike">
                          <a:effectLst/>
                        </a:rPr>
                        <a:t>36.89</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0.31</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1.90</a:t>
                      </a:r>
                      <a:endParaRPr lang="en-GB" sz="20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624498147"/>
                  </a:ext>
                </a:extLst>
              </a:tr>
              <a:tr h="390754">
                <a:tc>
                  <a:txBody>
                    <a:bodyPr/>
                    <a:lstStyle/>
                    <a:p>
                      <a:pPr algn="r" fontAlgn="b"/>
                      <a:r>
                        <a:rPr lang="en-GB" sz="2000" b="0" u="none" strike="noStrike">
                          <a:effectLst/>
                        </a:rPr>
                        <a:t>36.98</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0.22</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1.90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178392305"/>
                  </a:ext>
                </a:extLst>
              </a:tr>
              <a:tr h="390754">
                <a:tc>
                  <a:txBody>
                    <a:bodyPr/>
                    <a:lstStyle/>
                    <a:p>
                      <a:pPr algn="r" fontAlgn="b"/>
                      <a:r>
                        <a:rPr lang="en-GB" sz="2000" b="0" u="none" strike="noStrike">
                          <a:effectLst/>
                        </a:rPr>
                        <a:t>37.18</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0.02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1.91</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077907244"/>
                  </a:ext>
                </a:extLst>
              </a:tr>
              <a:tr h="390754">
                <a:tc>
                  <a:txBody>
                    <a:bodyPr/>
                    <a:lstStyle/>
                    <a:p>
                      <a:pPr algn="r" fontAlgn="b"/>
                      <a:r>
                        <a:rPr lang="en-GB" sz="2000" b="0" u="none" strike="noStrike">
                          <a:effectLst/>
                        </a:rPr>
                        <a:t>37.66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37.2</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0.46</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891602963"/>
                  </a:ext>
                </a:extLst>
              </a:tr>
              <a:tr h="390754">
                <a:tc>
                  <a:txBody>
                    <a:bodyPr/>
                    <a:lstStyle/>
                    <a:p>
                      <a:pPr algn="r" fontAlgn="b"/>
                      <a:r>
                        <a:rPr lang="en-GB" sz="2000" b="0" u="none" strike="noStrike">
                          <a:effectLst/>
                        </a:rPr>
                        <a:t>37.86</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37.5</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0.36</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118363828"/>
                  </a:ext>
                </a:extLst>
              </a:tr>
              <a:tr h="390754">
                <a:tc>
                  <a:txBody>
                    <a:bodyPr/>
                    <a:lstStyle/>
                    <a:p>
                      <a:pPr algn="r" fontAlgn="b"/>
                      <a:r>
                        <a:rPr lang="en-GB" sz="2000" b="0" u="none" strike="noStrike" dirty="0">
                          <a:effectLst/>
                        </a:rPr>
                        <a:t>37.86</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a:effectLst/>
                        </a:rPr>
                        <a:t>38.0</a:t>
                      </a:r>
                      <a:endParaRPr lang="en-GB" sz="20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0.14</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GB" sz="2000" b="0" u="none" strike="noStrike" dirty="0">
                          <a:effectLst/>
                        </a:rPr>
                        <a:t>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390620269"/>
                  </a:ext>
                </a:extLst>
              </a:tr>
              <a:tr h="390754">
                <a:tc gridSpan="3">
                  <a:txBody>
                    <a:bodyPr/>
                    <a:lstStyle/>
                    <a:p>
                      <a:pPr algn="l" fontAlgn="b"/>
                      <a:r>
                        <a:rPr lang="en-GB" sz="2000" b="0" u="none" strike="noStrike" dirty="0">
                          <a:effectLst/>
                        </a:rPr>
                        <a:t>Thus we decided to stop 0.4C before the set value.</a:t>
                      </a:r>
                      <a:endParaRPr lang="en-GB" sz="2000" b="0" i="0" u="none" strike="noStrike" dirty="0">
                        <a:solidFill>
                          <a:srgbClr val="000000"/>
                        </a:solidFill>
                        <a:effectLst/>
                        <a:latin typeface="Calibri" panose="020F0502020204030204" pitchFamily="34" charset="0"/>
                      </a:endParaRPr>
                    </a:p>
                  </a:txBody>
                  <a:tcPr marL="6350" marR="6350" marT="6350" marB="0" anchor="b"/>
                </a:tc>
                <a:tc hMerge="1">
                  <a:txBody>
                    <a:bodyPr/>
                    <a:lstStyle/>
                    <a:p>
                      <a:endParaRPr lang="en-GB"/>
                    </a:p>
                  </a:txBody>
                  <a:tcPr/>
                </a:tc>
                <a:tc hMerge="1">
                  <a:txBody>
                    <a:bodyPr/>
                    <a:lstStyle/>
                    <a:p>
                      <a:endParaRPr lang="en-GB"/>
                    </a:p>
                  </a:txBody>
                  <a:tcPr/>
                </a:tc>
                <a:tc>
                  <a:txBody>
                    <a:bodyPr/>
                    <a:lstStyle/>
                    <a:p>
                      <a:pPr algn="l" fontAlgn="b"/>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906556859"/>
                  </a:ext>
                </a:extLst>
              </a:tr>
            </a:tbl>
          </a:graphicData>
        </a:graphic>
      </p:graphicFrame>
      <p:sp>
        <p:nvSpPr>
          <p:cNvPr id="6" name="TextBox 5">
            <a:extLst>
              <a:ext uri="{FF2B5EF4-FFF2-40B4-BE49-F238E27FC236}">
                <a16:creationId xmlns:a16="http://schemas.microsoft.com/office/drawing/2014/main" id="{5CED5499-ABD4-4796-905C-910169120B1D}"/>
              </a:ext>
            </a:extLst>
          </p:cNvPr>
          <p:cNvSpPr txBox="1"/>
          <p:nvPr/>
        </p:nvSpPr>
        <p:spPr>
          <a:xfrm>
            <a:off x="7351775" y="1554480"/>
            <a:ext cx="4435095" cy="4801314"/>
          </a:xfrm>
          <a:prstGeom prst="rect">
            <a:avLst/>
          </a:prstGeom>
          <a:noFill/>
        </p:spPr>
        <p:txBody>
          <a:bodyPr wrap="square" rtlCol="0">
            <a:spAutoFit/>
          </a:bodyPr>
          <a:lstStyle/>
          <a:p>
            <a:pPr fontAlgn="b"/>
            <a:r>
              <a:rPr lang="en-GB" sz="2400" dirty="0"/>
              <a:t>set 38, stop at set value-0.5C, PWM 160</a:t>
            </a:r>
          </a:p>
          <a:p>
            <a:pPr fontAlgn="b"/>
            <a:endParaRPr lang="en-GB" sz="2400" dirty="0"/>
          </a:p>
          <a:p>
            <a:pPr fontAlgn="b"/>
            <a:r>
              <a:rPr lang="en-GB" sz="2400" dirty="0"/>
              <a:t>This time we slightly changed the code for thermistor so that there is no need for the offset, and also we connected the right pin to the digital ground on the Arduino. This is essential for the PWM as the signal needs to complete the whole circuit in order to have it function properly.</a:t>
            </a:r>
          </a:p>
          <a:p>
            <a:endParaRPr lang="en-GB" dirty="0"/>
          </a:p>
        </p:txBody>
      </p:sp>
      <p:sp>
        <p:nvSpPr>
          <p:cNvPr id="7" name="Title 1">
            <a:extLst>
              <a:ext uri="{FF2B5EF4-FFF2-40B4-BE49-F238E27FC236}">
                <a16:creationId xmlns:a16="http://schemas.microsoft.com/office/drawing/2014/main" id="{4C758E6C-B6E2-4491-A329-C29B465435C5}"/>
              </a:ext>
            </a:extLst>
          </p:cNvPr>
          <p:cNvSpPr>
            <a:spLocks noGrp="1"/>
          </p:cNvSpPr>
          <p:nvPr>
            <p:ph type="title"/>
          </p:nvPr>
        </p:nvSpPr>
        <p:spPr>
          <a:xfrm>
            <a:off x="1010479" y="-58944"/>
            <a:ext cx="10515600" cy="1325563"/>
          </a:xfrm>
        </p:spPr>
        <p:txBody>
          <a:bodyPr/>
          <a:lstStyle/>
          <a:p>
            <a:r>
              <a:rPr lang="en-GB" dirty="0"/>
              <a:t>Temperature Control – data and test results</a:t>
            </a:r>
          </a:p>
        </p:txBody>
      </p:sp>
    </p:spTree>
    <p:extLst>
      <p:ext uri="{BB962C8B-B14F-4D97-AF65-F5344CB8AC3E}">
        <p14:creationId xmlns:p14="http://schemas.microsoft.com/office/powerpoint/2010/main" val="30037685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9AABD-9C22-495E-AE00-8900A23870C4}"/>
              </a:ext>
            </a:extLst>
          </p:cNvPr>
          <p:cNvSpPr>
            <a:spLocks noGrp="1"/>
          </p:cNvSpPr>
          <p:nvPr>
            <p:ph type="title"/>
          </p:nvPr>
        </p:nvSpPr>
        <p:spPr/>
        <p:txBody>
          <a:bodyPr/>
          <a:lstStyle/>
          <a:p>
            <a:r>
              <a:rPr lang="en-GB" dirty="0"/>
              <a:t>User Interface</a:t>
            </a:r>
          </a:p>
        </p:txBody>
      </p:sp>
      <p:pic>
        <p:nvPicPr>
          <p:cNvPr id="5" name="Picture 4">
            <a:extLst>
              <a:ext uri="{FF2B5EF4-FFF2-40B4-BE49-F238E27FC236}">
                <a16:creationId xmlns:a16="http://schemas.microsoft.com/office/drawing/2014/main" id="{9FBD9CD8-1D0E-49CF-9ADB-C8F2E053048D}"/>
              </a:ext>
            </a:extLst>
          </p:cNvPr>
          <p:cNvPicPr>
            <a:picLocks noChangeAspect="1"/>
          </p:cNvPicPr>
          <p:nvPr/>
        </p:nvPicPr>
        <p:blipFill>
          <a:blip r:embed="rId2"/>
          <a:stretch>
            <a:fillRect/>
          </a:stretch>
        </p:blipFill>
        <p:spPr>
          <a:xfrm>
            <a:off x="1133426" y="1932250"/>
            <a:ext cx="9925148" cy="4212701"/>
          </a:xfrm>
          <a:prstGeom prst="rect">
            <a:avLst/>
          </a:prstGeom>
        </p:spPr>
      </p:pic>
    </p:spTree>
    <p:extLst>
      <p:ext uri="{BB962C8B-B14F-4D97-AF65-F5344CB8AC3E}">
        <p14:creationId xmlns:p14="http://schemas.microsoft.com/office/powerpoint/2010/main" val="23189410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6E1AE-6DFE-4B09-8AD8-84A2D07877CD}"/>
              </a:ext>
            </a:extLst>
          </p:cNvPr>
          <p:cNvSpPr>
            <a:spLocks noGrp="1"/>
          </p:cNvSpPr>
          <p:nvPr>
            <p:ph type="title"/>
          </p:nvPr>
        </p:nvSpPr>
        <p:spPr/>
        <p:txBody>
          <a:bodyPr/>
          <a:lstStyle/>
          <a:p>
            <a:r>
              <a:rPr lang="en-GB" dirty="0"/>
              <a:t>Serial Messages</a:t>
            </a:r>
          </a:p>
        </p:txBody>
      </p:sp>
      <p:sp>
        <p:nvSpPr>
          <p:cNvPr id="3" name="Content Placeholder 2">
            <a:extLst>
              <a:ext uri="{FF2B5EF4-FFF2-40B4-BE49-F238E27FC236}">
                <a16:creationId xmlns:a16="http://schemas.microsoft.com/office/drawing/2014/main" id="{C5FA6551-7E6A-4F66-8BF7-41CE848E6588}"/>
              </a:ext>
            </a:extLst>
          </p:cNvPr>
          <p:cNvSpPr>
            <a:spLocks noGrp="1"/>
          </p:cNvSpPr>
          <p:nvPr>
            <p:ph idx="1"/>
          </p:nvPr>
        </p:nvSpPr>
        <p:spPr/>
        <p:txBody>
          <a:bodyPr/>
          <a:lstStyle/>
          <a:p>
            <a:pPr marL="0" indent="0">
              <a:buNone/>
            </a:pPr>
            <a:r>
              <a:rPr lang="en-GB" dirty="0"/>
              <a:t>Text based encoding</a:t>
            </a:r>
          </a:p>
          <a:p>
            <a:r>
              <a:rPr lang="en-GB" dirty="0"/>
              <a:t>SENSOR &lt;</a:t>
            </a:r>
            <a:r>
              <a:rPr lang="en-GB" dirty="0" err="1"/>
              <a:t>millis</a:t>
            </a:r>
            <a:r>
              <a:rPr lang="en-GB" dirty="0"/>
              <a:t>&gt; &lt;value&gt;</a:t>
            </a:r>
          </a:p>
          <a:p>
            <a:r>
              <a:rPr lang="en-GB" dirty="0"/>
              <a:t>SET &lt;constant&gt; &lt;value&gt;</a:t>
            </a:r>
          </a:p>
          <a:p>
            <a:r>
              <a:rPr lang="en-GB" dirty="0"/>
              <a:t>DEBUG &lt;message&gt;</a:t>
            </a:r>
          </a:p>
          <a:p>
            <a:pPr marL="0" indent="0">
              <a:buNone/>
            </a:pPr>
            <a:endParaRPr lang="en-GB" dirty="0"/>
          </a:p>
        </p:txBody>
      </p:sp>
      <p:pic>
        <p:nvPicPr>
          <p:cNvPr id="4" name="Picture 3">
            <a:extLst>
              <a:ext uri="{FF2B5EF4-FFF2-40B4-BE49-F238E27FC236}">
                <a16:creationId xmlns:a16="http://schemas.microsoft.com/office/drawing/2014/main" id="{DFE078B2-F79E-4EB2-8273-F5FBCC4269D8}"/>
              </a:ext>
            </a:extLst>
          </p:cNvPr>
          <p:cNvPicPr>
            <a:picLocks noChangeAspect="1"/>
          </p:cNvPicPr>
          <p:nvPr/>
        </p:nvPicPr>
        <p:blipFill>
          <a:blip r:embed="rId2"/>
          <a:stretch>
            <a:fillRect/>
          </a:stretch>
        </p:blipFill>
        <p:spPr>
          <a:xfrm>
            <a:off x="5615066" y="0"/>
            <a:ext cx="6576934" cy="6858000"/>
          </a:xfrm>
          <a:prstGeom prst="rect">
            <a:avLst/>
          </a:prstGeom>
        </p:spPr>
      </p:pic>
    </p:spTree>
    <p:extLst>
      <p:ext uri="{BB962C8B-B14F-4D97-AF65-F5344CB8AC3E}">
        <p14:creationId xmlns:p14="http://schemas.microsoft.com/office/powerpoint/2010/main" val="887701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5DDB5-80C9-4CAD-9DE5-5CF9FDAFF623}"/>
              </a:ext>
            </a:extLst>
          </p:cNvPr>
          <p:cNvSpPr>
            <a:spLocks noGrp="1"/>
          </p:cNvSpPr>
          <p:nvPr>
            <p:ph type="title"/>
          </p:nvPr>
        </p:nvSpPr>
        <p:spPr>
          <a:xfrm>
            <a:off x="838200" y="312873"/>
            <a:ext cx="10515600" cy="1325563"/>
          </a:xfrm>
        </p:spPr>
        <p:txBody>
          <a:bodyPr/>
          <a:lstStyle/>
          <a:p>
            <a:r>
              <a:rPr lang="en-US" dirty="0"/>
              <a:t>pH system- pH Probe circuit</a:t>
            </a:r>
          </a:p>
        </p:txBody>
      </p:sp>
      <p:pic>
        <p:nvPicPr>
          <p:cNvPr id="7" name="Picture 6">
            <a:extLst>
              <a:ext uri="{FF2B5EF4-FFF2-40B4-BE49-F238E27FC236}">
                <a16:creationId xmlns:a16="http://schemas.microsoft.com/office/drawing/2014/main" id="{12EB0087-23E5-4DE6-A932-418E2CFCB3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846309"/>
            <a:ext cx="4077053" cy="4191363"/>
          </a:xfrm>
          <a:prstGeom prst="rect">
            <a:avLst/>
          </a:prstGeom>
        </p:spPr>
      </p:pic>
    </p:spTree>
    <p:extLst>
      <p:ext uri="{BB962C8B-B14F-4D97-AF65-F5344CB8AC3E}">
        <p14:creationId xmlns:p14="http://schemas.microsoft.com/office/powerpoint/2010/main" val="13600712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DB7268C-222D-46E9-98A5-50F4326D695D}"/>
              </a:ext>
            </a:extLst>
          </p:cNvPr>
          <p:cNvSpPr>
            <a:spLocks noGrp="1"/>
          </p:cNvSpPr>
          <p:nvPr>
            <p:ph type="title"/>
          </p:nvPr>
        </p:nvSpPr>
        <p:spPr>
          <a:xfrm>
            <a:off x="838200" y="312873"/>
            <a:ext cx="10515600" cy="1325563"/>
          </a:xfrm>
        </p:spPr>
        <p:txBody>
          <a:bodyPr/>
          <a:lstStyle/>
          <a:p>
            <a:r>
              <a:rPr lang="en-US" dirty="0"/>
              <a:t>pH system- Finding out the pH value</a:t>
            </a:r>
          </a:p>
        </p:txBody>
      </p:sp>
      <mc:AlternateContent xmlns:mc="http://schemas.openxmlformats.org/markup-compatibility/2006">
        <mc:Choice xmlns:a14="http://schemas.microsoft.com/office/drawing/2010/main" Requires="a14">
          <p:sp>
            <p:nvSpPr>
              <p:cNvPr id="9" name="Content Placeholder 11">
                <a:extLst>
                  <a:ext uri="{FF2B5EF4-FFF2-40B4-BE49-F238E27FC236}">
                    <a16:creationId xmlns:a16="http://schemas.microsoft.com/office/drawing/2014/main" id="{01566587-EF59-4FE9-834D-B1ED00BD93BD}"/>
                  </a:ext>
                </a:extLst>
              </p:cNvPr>
              <p:cNvSpPr>
                <a:spLocks noGrp="1"/>
              </p:cNvSpPr>
              <p:nvPr>
                <p:ph idx="1"/>
              </p:nvPr>
            </p:nvSpPr>
            <p:spPr>
              <a:xfrm>
                <a:off x="4915253" y="1838825"/>
                <a:ext cx="6715125" cy="4351338"/>
              </a:xfrm>
            </p:spPr>
            <p:txBody>
              <a:bodyPr>
                <a:normAutofit fontScale="92500" lnSpcReduction="20000"/>
              </a:bodyPr>
              <a:lstStyle/>
              <a:p>
                <a:r>
                  <a:rPr lang="en-US" dirty="0"/>
                  <a:t>Read the voltage of the pH probe </a:t>
                </a:r>
              </a:p>
              <a:p>
                <a:r>
                  <a:rPr lang="en-US" dirty="0"/>
                  <a:t>Read temperature</a:t>
                </a:r>
              </a:p>
              <a:p>
                <a:r>
                  <a:rPr lang="en-US" dirty="0"/>
                  <a:t>Use this formula to find out the actual pH:</a:t>
                </a:r>
              </a:p>
              <a:p>
                <a:pPr marL="0" indent="0">
                  <a:buNone/>
                </a:pPr>
                <a:r>
                  <a:rPr lang="en-US" sz="2500" dirty="0"/>
                  <a:t>	</a:t>
                </a:r>
                <a:r>
                  <a:rPr lang="en-US" sz="2500" i="1" dirty="0"/>
                  <a:t>pH</a:t>
                </a:r>
                <a14:m>
                  <m:oMath xmlns:m="http://schemas.openxmlformats.org/officeDocument/2006/math">
                    <m:r>
                      <a:rPr lang="en-US" sz="2500" i="1" smtClean="0">
                        <a:latin typeface="Cambria Math" panose="02040503050406030204" pitchFamily="18" charset="0"/>
                      </a:rPr>
                      <m:t>=</m:t>
                    </m:r>
                    <m:r>
                      <a:rPr lang="en-US" sz="2500" b="0" i="1" smtClean="0">
                        <a:latin typeface="Cambria Math" panose="02040503050406030204" pitchFamily="18" charset="0"/>
                      </a:rPr>
                      <m:t>𝑝𝐻</m:t>
                    </m:r>
                    <m:d>
                      <m:dPr>
                        <m:ctrlPr>
                          <a:rPr lang="en-US" sz="2500" b="0" i="1" smtClean="0">
                            <a:latin typeface="Cambria Math" panose="02040503050406030204" pitchFamily="18" charset="0"/>
                          </a:rPr>
                        </m:ctrlPr>
                      </m:dPr>
                      <m:e>
                        <m:r>
                          <a:rPr lang="en-US" sz="2500" b="0" i="1" smtClean="0">
                            <a:latin typeface="Cambria Math" panose="02040503050406030204" pitchFamily="18" charset="0"/>
                          </a:rPr>
                          <m:t>𝑆</m:t>
                        </m:r>
                      </m:e>
                    </m:d>
                    <m:r>
                      <a:rPr lang="en-US" sz="2500" b="0" i="1" smtClean="0">
                        <a:latin typeface="Cambria Math" panose="02040503050406030204" pitchFamily="18" charset="0"/>
                      </a:rPr>
                      <m:t>+</m:t>
                    </m:r>
                    <m:f>
                      <m:fPr>
                        <m:ctrlPr>
                          <a:rPr lang="en-US" sz="2500" i="1">
                            <a:latin typeface="Cambria Math" panose="02040503050406030204" pitchFamily="18" charset="0"/>
                          </a:rPr>
                        </m:ctrlPr>
                      </m:fPr>
                      <m:num>
                        <m:r>
                          <a:rPr lang="en-US" sz="2500" i="1">
                            <a:latin typeface="Cambria Math" panose="02040503050406030204" pitchFamily="18" charset="0"/>
                          </a:rPr>
                          <m:t>−</m:t>
                        </m:r>
                        <m:r>
                          <a:rPr lang="en-US" sz="2500" i="1">
                            <a:latin typeface="Cambria Math" panose="02040503050406030204" pitchFamily="18" charset="0"/>
                          </a:rPr>
                          <m:t>𝑣𝑜𝑙𝑡𝑎𝑔𝑒</m:t>
                        </m:r>
                        <m:r>
                          <a:rPr lang="en-US" sz="2500" i="1">
                            <a:latin typeface="Cambria Math" panose="02040503050406030204" pitchFamily="18" charset="0"/>
                          </a:rPr>
                          <m:t>∗</m:t>
                        </m:r>
                        <m:r>
                          <a:rPr lang="en-US" sz="2500" i="1">
                            <a:latin typeface="Cambria Math" panose="02040503050406030204" pitchFamily="18" charset="0"/>
                          </a:rPr>
                          <m:t>𝐹</m:t>
                        </m:r>
                      </m:num>
                      <m:den>
                        <m:r>
                          <a:rPr lang="en-US" sz="2500" i="1">
                            <a:latin typeface="Cambria Math" panose="02040503050406030204" pitchFamily="18" charset="0"/>
                          </a:rPr>
                          <m:t>𝑅</m:t>
                        </m:r>
                        <m:r>
                          <a:rPr lang="en-US" sz="2500" i="1" dirty="0">
                            <a:latin typeface="Cambria Math" panose="02040503050406030204" pitchFamily="18" charset="0"/>
                          </a:rPr>
                          <m:t>∗</m:t>
                        </m:r>
                        <m:r>
                          <a:rPr lang="en-US" sz="2500" i="1">
                            <a:latin typeface="Cambria Math" panose="02040503050406030204" pitchFamily="18" charset="0"/>
                          </a:rPr>
                          <m:t>𝑡</m:t>
                        </m:r>
                        <m:r>
                          <m:rPr>
                            <m:nor/>
                          </m:rPr>
                          <a:rPr lang="en-US" sz="2500" dirty="0">
                            <a:latin typeface="Cambria Math" panose="02040503050406030204" pitchFamily="18" charset="0"/>
                          </a:rPr>
                          <m:t>°</m:t>
                        </m:r>
                        <m:r>
                          <a:rPr lang="en-US" sz="2500" b="0" i="1" dirty="0" smtClean="0">
                            <a:latin typeface="Cambria Math" panose="02040503050406030204" pitchFamily="18" charset="0"/>
                          </a:rPr>
                          <m:t>∗</m:t>
                        </m:r>
                        <m:r>
                          <a:rPr lang="en-US" sz="2500" b="0" i="1" dirty="0" smtClean="0">
                            <a:latin typeface="Cambria Math" panose="02040503050406030204" pitchFamily="18" charset="0"/>
                          </a:rPr>
                          <m:t>𝑙𝑛</m:t>
                        </m:r>
                        <m:r>
                          <a:rPr lang="en-US" sz="2500" b="0" i="1" dirty="0" smtClean="0">
                            <a:latin typeface="Cambria Math" panose="02040503050406030204" pitchFamily="18" charset="0"/>
                          </a:rPr>
                          <m:t>10</m:t>
                        </m:r>
                      </m:den>
                    </m:f>
                  </m:oMath>
                </a14:m>
                <a:endParaRPr lang="en-US" sz="2500" i="1" dirty="0">
                  <a:latin typeface="Cambria Math" panose="02040503050406030204" pitchFamily="18" charset="0"/>
                </a:endParaRPr>
              </a:p>
              <a:p>
                <a:pPr marL="457200" lvl="1" indent="0">
                  <a:buNone/>
                </a:pPr>
                <a:r>
                  <a:rPr lang="en-US" dirty="0"/>
                  <a:t>Where:</a:t>
                </a:r>
              </a:p>
              <a:p>
                <a:pPr marL="457200" lvl="1" indent="0">
                  <a:buNone/>
                </a:pPr>
                <a:r>
                  <a:rPr lang="en-US" dirty="0"/>
                  <a:t>	pH(S)=7</a:t>
                </a:r>
              </a:p>
              <a:p>
                <a:pPr marL="457200" lvl="1" indent="0">
                  <a:buNone/>
                </a:pPr>
                <a:r>
                  <a:rPr lang="en-US" dirty="0"/>
                  <a:t>	voltage= (current voltage) / gain - offset</a:t>
                </a:r>
              </a:p>
              <a:p>
                <a:pPr marL="457200" lvl="1" indent="0">
                  <a:buNone/>
                </a:pPr>
                <a:r>
                  <a:rPr lang="en-US" dirty="0"/>
                  <a:t>	F=96485.309 (Faraday constant)</a:t>
                </a:r>
              </a:p>
              <a:p>
                <a:pPr marL="457200" lvl="1" indent="0">
                  <a:buNone/>
                </a:pPr>
                <a:r>
                  <a:rPr lang="en-US" dirty="0"/>
                  <a:t>	R=8.314510</a:t>
                </a:r>
              </a:p>
              <a:p>
                <a:pPr marL="457200" lvl="1" indent="0">
                  <a:buNone/>
                </a:pPr>
                <a:r>
                  <a:rPr lang="en-US" dirty="0"/>
                  <a:t>	t is temperature in Kelvin</a:t>
                </a:r>
              </a:p>
              <a:p>
                <a:pPr marL="457200" lvl="1" indent="0">
                  <a:buNone/>
                </a:pPr>
                <a:r>
                  <a:rPr lang="en-US" dirty="0"/>
                  <a:t>	offset is 0.458 for 5V supply, 0.461 for 6V supply</a:t>
                </a:r>
              </a:p>
              <a:p>
                <a:pPr marL="457200" lvl="1" indent="0">
                  <a:buNone/>
                </a:pPr>
                <a:r>
                  <a:rPr lang="en-US" sz="2400" dirty="0"/>
                  <a:t>	float gain = 5.7;</a:t>
                </a:r>
              </a:p>
              <a:p>
                <a:pPr marL="0" indent="0">
                  <a:buNone/>
                </a:pPr>
                <a:endParaRPr lang="en-US" dirty="0"/>
              </a:p>
            </p:txBody>
          </p:sp>
        </mc:Choice>
        <mc:Fallback>
          <p:sp>
            <p:nvSpPr>
              <p:cNvPr id="9" name="Content Placeholder 11">
                <a:extLst>
                  <a:ext uri="{FF2B5EF4-FFF2-40B4-BE49-F238E27FC236}">
                    <a16:creationId xmlns:a16="http://schemas.microsoft.com/office/drawing/2014/main" id="{01566587-EF59-4FE9-834D-B1ED00BD93BD}"/>
                  </a:ext>
                </a:extLst>
              </p:cNvPr>
              <p:cNvSpPr>
                <a:spLocks noGrp="1" noRot="1" noChangeAspect="1" noMove="1" noResize="1" noEditPoints="1" noAdjustHandles="1" noChangeArrowheads="1" noChangeShapeType="1" noTextEdit="1"/>
              </p:cNvSpPr>
              <p:nvPr>
                <p:ph idx="1"/>
              </p:nvPr>
            </p:nvSpPr>
            <p:spPr>
              <a:xfrm>
                <a:off x="4915253" y="1838825"/>
                <a:ext cx="6715125" cy="4351338"/>
              </a:xfrm>
              <a:blipFill>
                <a:blip r:embed="rId2"/>
                <a:stretch>
                  <a:fillRect l="-454" t="-2104"/>
                </a:stretch>
              </a:blipFill>
            </p:spPr>
            <p:txBody>
              <a:bodyPr/>
              <a:lstStyle/>
              <a:p>
                <a:r>
                  <a:rPr lang="en-GB">
                    <a:noFill/>
                  </a:rPr>
                  <a:t> </a:t>
                </a:r>
              </a:p>
            </p:txBody>
          </p:sp>
        </mc:Fallback>
      </mc:AlternateContent>
      <p:pic>
        <p:nvPicPr>
          <p:cNvPr id="8" name="Picture 7">
            <a:extLst>
              <a:ext uri="{FF2B5EF4-FFF2-40B4-BE49-F238E27FC236}">
                <a16:creationId xmlns:a16="http://schemas.microsoft.com/office/drawing/2014/main" id="{91B81F21-5EE1-4135-AAF7-2941A0CD4D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846309"/>
            <a:ext cx="4077053" cy="4191363"/>
          </a:xfrm>
          <a:prstGeom prst="rect">
            <a:avLst/>
          </a:prstGeom>
        </p:spPr>
      </p:pic>
    </p:spTree>
    <p:extLst>
      <p:ext uri="{BB962C8B-B14F-4D97-AF65-F5344CB8AC3E}">
        <p14:creationId xmlns:p14="http://schemas.microsoft.com/office/powerpoint/2010/main" val="35389574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76CBF-03DD-4036-B288-7F6E1DC6F91F}"/>
              </a:ext>
            </a:extLst>
          </p:cNvPr>
          <p:cNvSpPr>
            <a:spLocks noGrp="1"/>
          </p:cNvSpPr>
          <p:nvPr>
            <p:ph type="title"/>
          </p:nvPr>
        </p:nvSpPr>
        <p:spPr>
          <a:xfrm>
            <a:off x="838200" y="338999"/>
            <a:ext cx="10515600" cy="1325563"/>
          </a:xfrm>
        </p:spPr>
        <p:txBody>
          <a:bodyPr/>
          <a:lstStyle/>
          <a:p>
            <a:r>
              <a:rPr lang="en-US" dirty="0"/>
              <a:t>pH system – Peristaltic pumps circuit</a:t>
            </a:r>
          </a:p>
        </p:txBody>
      </p:sp>
      <p:pic>
        <p:nvPicPr>
          <p:cNvPr id="8" name="Picture 7">
            <a:extLst>
              <a:ext uri="{FF2B5EF4-FFF2-40B4-BE49-F238E27FC236}">
                <a16:creationId xmlns:a16="http://schemas.microsoft.com/office/drawing/2014/main" id="{A9905DA3-8C7D-457F-AFBC-01A53A368956}"/>
              </a:ext>
            </a:extLst>
          </p:cNvPr>
          <p:cNvPicPr>
            <a:picLocks noChangeAspect="1"/>
          </p:cNvPicPr>
          <p:nvPr/>
        </p:nvPicPr>
        <p:blipFill>
          <a:blip r:embed="rId2"/>
          <a:stretch>
            <a:fillRect/>
          </a:stretch>
        </p:blipFill>
        <p:spPr>
          <a:xfrm>
            <a:off x="836536" y="1975307"/>
            <a:ext cx="4360885" cy="3768268"/>
          </a:xfrm>
          <a:prstGeom prst="rect">
            <a:avLst/>
          </a:prstGeom>
        </p:spPr>
      </p:pic>
    </p:spTree>
    <p:extLst>
      <p:ext uri="{BB962C8B-B14F-4D97-AF65-F5344CB8AC3E}">
        <p14:creationId xmlns:p14="http://schemas.microsoft.com/office/powerpoint/2010/main" val="3692026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9660BA-BC8B-4C3D-BCEF-6B3BE33B8F47}"/>
              </a:ext>
            </a:extLst>
          </p:cNvPr>
          <p:cNvSpPr>
            <a:spLocks noGrp="1"/>
          </p:cNvSpPr>
          <p:nvPr>
            <p:ph type="title"/>
          </p:nvPr>
        </p:nvSpPr>
        <p:spPr>
          <a:xfrm>
            <a:off x="838200" y="338999"/>
            <a:ext cx="10515600" cy="1325563"/>
          </a:xfrm>
        </p:spPr>
        <p:txBody>
          <a:bodyPr/>
          <a:lstStyle/>
          <a:p>
            <a:r>
              <a:rPr lang="en-US" dirty="0"/>
              <a:t>pH system – Turning on the pumps</a:t>
            </a:r>
          </a:p>
        </p:txBody>
      </p:sp>
      <p:sp>
        <p:nvSpPr>
          <p:cNvPr id="5" name="Content Placeholder 2">
            <a:extLst>
              <a:ext uri="{FF2B5EF4-FFF2-40B4-BE49-F238E27FC236}">
                <a16:creationId xmlns:a16="http://schemas.microsoft.com/office/drawing/2014/main" id="{627C86C6-0AE4-4DB2-9675-1EF9C958DAD1}"/>
              </a:ext>
            </a:extLst>
          </p:cNvPr>
          <p:cNvSpPr>
            <a:spLocks noGrp="1"/>
          </p:cNvSpPr>
          <p:nvPr>
            <p:ph idx="1"/>
          </p:nvPr>
        </p:nvSpPr>
        <p:spPr>
          <a:xfrm>
            <a:off x="5197421" y="1975307"/>
            <a:ext cx="6156379" cy="4351338"/>
          </a:xfrm>
        </p:spPr>
        <p:txBody>
          <a:bodyPr/>
          <a:lstStyle/>
          <a:p>
            <a:r>
              <a:rPr lang="en-US" dirty="0"/>
              <a:t>Our ideal pH is between 4.75 and 5.25</a:t>
            </a:r>
          </a:p>
          <a:p>
            <a:r>
              <a:rPr lang="en-US" dirty="0"/>
              <a:t>If our current pH is </a:t>
            </a:r>
            <a:r>
              <a:rPr lang="en-US" u="sng" dirty="0"/>
              <a:t>less than 4.75 </a:t>
            </a:r>
            <a:r>
              <a:rPr lang="en-US" dirty="0"/>
              <a:t>we need to open the pump connected to the </a:t>
            </a:r>
            <a:r>
              <a:rPr lang="en-US" u="sng" dirty="0"/>
              <a:t>basic </a:t>
            </a:r>
            <a:r>
              <a:rPr lang="en-US" dirty="0"/>
              <a:t>solution</a:t>
            </a:r>
          </a:p>
          <a:p>
            <a:r>
              <a:rPr lang="en-US" dirty="0"/>
              <a:t>If our current pH is </a:t>
            </a:r>
            <a:r>
              <a:rPr lang="en-US" u="sng" dirty="0"/>
              <a:t>more than 5.25 </a:t>
            </a:r>
            <a:r>
              <a:rPr lang="en-US" dirty="0"/>
              <a:t>we need to open the pump connected to the </a:t>
            </a:r>
            <a:r>
              <a:rPr lang="en-US" u="sng" dirty="0"/>
              <a:t>acidic</a:t>
            </a:r>
            <a:r>
              <a:rPr lang="en-US" dirty="0"/>
              <a:t> solution</a:t>
            </a:r>
          </a:p>
          <a:p>
            <a:endParaRPr lang="en-US" dirty="0"/>
          </a:p>
        </p:txBody>
      </p:sp>
      <p:pic>
        <p:nvPicPr>
          <p:cNvPr id="6" name="Picture 5">
            <a:extLst>
              <a:ext uri="{FF2B5EF4-FFF2-40B4-BE49-F238E27FC236}">
                <a16:creationId xmlns:a16="http://schemas.microsoft.com/office/drawing/2014/main" id="{7E22D065-9D88-4B01-BC3A-2947BF296C51}"/>
              </a:ext>
            </a:extLst>
          </p:cNvPr>
          <p:cNvPicPr>
            <a:picLocks noChangeAspect="1"/>
          </p:cNvPicPr>
          <p:nvPr/>
        </p:nvPicPr>
        <p:blipFill>
          <a:blip r:embed="rId2"/>
          <a:stretch>
            <a:fillRect/>
          </a:stretch>
        </p:blipFill>
        <p:spPr>
          <a:xfrm>
            <a:off x="836536" y="1975307"/>
            <a:ext cx="4360885" cy="3768268"/>
          </a:xfrm>
          <a:prstGeom prst="rect">
            <a:avLst/>
          </a:prstGeom>
        </p:spPr>
      </p:pic>
    </p:spTree>
    <p:extLst>
      <p:ext uri="{BB962C8B-B14F-4D97-AF65-F5344CB8AC3E}">
        <p14:creationId xmlns:p14="http://schemas.microsoft.com/office/powerpoint/2010/main" val="16764938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67C8A-EF56-42C6-A798-FDEC0F883575}"/>
              </a:ext>
            </a:extLst>
          </p:cNvPr>
          <p:cNvSpPr>
            <a:spLocks noGrp="1"/>
          </p:cNvSpPr>
          <p:nvPr>
            <p:ph type="title"/>
          </p:nvPr>
        </p:nvSpPr>
        <p:spPr/>
        <p:txBody>
          <a:bodyPr/>
          <a:lstStyle/>
          <a:p>
            <a:r>
              <a:rPr lang="en-US" dirty="0"/>
              <a:t>pH system – Test and results</a:t>
            </a:r>
          </a:p>
        </p:txBody>
      </p:sp>
      <p:sp>
        <p:nvSpPr>
          <p:cNvPr id="6" name="Content Placeholder 5">
            <a:extLst>
              <a:ext uri="{FF2B5EF4-FFF2-40B4-BE49-F238E27FC236}">
                <a16:creationId xmlns:a16="http://schemas.microsoft.com/office/drawing/2014/main" id="{54F6F2D9-DB67-4C9D-B58D-86602AACFADB}"/>
              </a:ext>
            </a:extLst>
          </p:cNvPr>
          <p:cNvSpPr>
            <a:spLocks noGrp="1"/>
          </p:cNvSpPr>
          <p:nvPr>
            <p:ph idx="1"/>
          </p:nvPr>
        </p:nvSpPr>
        <p:spPr>
          <a:xfrm>
            <a:off x="7001692" y="3158036"/>
            <a:ext cx="4099560" cy="882741"/>
          </a:xfrm>
        </p:spPr>
        <p:txBody>
          <a:bodyPr>
            <a:normAutofit/>
          </a:bodyPr>
          <a:lstStyle/>
          <a:p>
            <a:pPr marL="0" indent="0">
              <a:buNone/>
            </a:pPr>
            <a:r>
              <a:rPr lang="en-US" sz="2000" dirty="0"/>
              <a:t>These tests were taken at the temperature of 25 degrees Celsius</a:t>
            </a:r>
          </a:p>
        </p:txBody>
      </p:sp>
      <p:graphicFrame>
        <p:nvGraphicFramePr>
          <p:cNvPr id="8" name="Table 7">
            <a:extLst>
              <a:ext uri="{FF2B5EF4-FFF2-40B4-BE49-F238E27FC236}">
                <a16:creationId xmlns:a16="http://schemas.microsoft.com/office/drawing/2014/main" id="{03E111BB-890A-4805-A412-F45EED4CAECA}"/>
              </a:ext>
            </a:extLst>
          </p:cNvPr>
          <p:cNvGraphicFramePr>
            <a:graphicFrameLocks noGrp="1"/>
          </p:cNvGraphicFramePr>
          <p:nvPr>
            <p:extLst>
              <p:ext uri="{D42A27DB-BD31-4B8C-83A1-F6EECF244321}">
                <p14:modId xmlns:p14="http://schemas.microsoft.com/office/powerpoint/2010/main" val="3615821701"/>
              </p:ext>
            </p:extLst>
          </p:nvPr>
        </p:nvGraphicFramePr>
        <p:xfrm>
          <a:off x="1430382" y="2203269"/>
          <a:ext cx="4665618" cy="2682238"/>
        </p:xfrm>
        <a:graphic>
          <a:graphicData uri="http://schemas.openxmlformats.org/drawingml/2006/table">
            <a:tbl>
              <a:tblPr>
                <a:tableStyleId>{5C22544A-7EE6-4342-B048-85BDC9FD1C3A}</a:tableStyleId>
              </a:tblPr>
              <a:tblGrid>
                <a:gridCol w="1858193">
                  <a:extLst>
                    <a:ext uri="{9D8B030D-6E8A-4147-A177-3AD203B41FA5}">
                      <a16:colId xmlns:a16="http://schemas.microsoft.com/office/drawing/2014/main" val="1912596512"/>
                    </a:ext>
                  </a:extLst>
                </a:gridCol>
                <a:gridCol w="1363121">
                  <a:extLst>
                    <a:ext uri="{9D8B030D-6E8A-4147-A177-3AD203B41FA5}">
                      <a16:colId xmlns:a16="http://schemas.microsoft.com/office/drawing/2014/main" val="3928485803"/>
                    </a:ext>
                  </a:extLst>
                </a:gridCol>
                <a:gridCol w="1444304">
                  <a:extLst>
                    <a:ext uri="{9D8B030D-6E8A-4147-A177-3AD203B41FA5}">
                      <a16:colId xmlns:a16="http://schemas.microsoft.com/office/drawing/2014/main" val="3688702144"/>
                    </a:ext>
                  </a:extLst>
                </a:gridCol>
              </a:tblGrid>
              <a:tr h="388313">
                <a:tc>
                  <a:txBody>
                    <a:bodyPr/>
                    <a:lstStyle/>
                    <a:p>
                      <a:pPr algn="just" fontAlgn="b"/>
                      <a:r>
                        <a:rPr lang="en-GB" sz="2000" b="0" i="0" u="none" strike="noStrike" dirty="0">
                          <a:solidFill>
                            <a:srgbClr val="000000"/>
                          </a:solidFill>
                          <a:effectLst/>
                          <a:latin typeface="Calibri" panose="020F0502020204030204" pitchFamily="34" charset="0"/>
                        </a:rPr>
                        <a:t>Measured pH</a:t>
                      </a:r>
                    </a:p>
                  </a:txBody>
                  <a:tcPr marL="6350" marR="6350" marT="6350" marB="0" anchor="b"/>
                </a:tc>
                <a:tc>
                  <a:txBody>
                    <a:bodyPr/>
                    <a:lstStyle/>
                    <a:p>
                      <a:pPr algn="just" fontAlgn="b"/>
                      <a:r>
                        <a:rPr lang="en-GB" sz="2000" b="0" u="none" strike="noStrike" dirty="0">
                          <a:effectLst/>
                        </a:rPr>
                        <a:t>Actual pH</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b"/>
                      <a:r>
                        <a:rPr lang="en-GB" sz="2000" b="0" u="none" strike="noStrike" dirty="0">
                          <a:effectLst/>
                        </a:rPr>
                        <a:t> Difference</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924540377"/>
                  </a:ext>
                </a:extLst>
              </a:tr>
              <a:tr h="458785">
                <a:tc>
                  <a:txBody>
                    <a:bodyPr/>
                    <a:lstStyle/>
                    <a:p>
                      <a:pPr algn="just" fontAlgn="b"/>
                      <a:r>
                        <a:rPr lang="en-GB" sz="2000" b="0" i="0" u="none" strike="noStrike" dirty="0">
                          <a:solidFill>
                            <a:srgbClr val="000000"/>
                          </a:solidFill>
                          <a:effectLst/>
                          <a:latin typeface="Calibri" panose="020F0502020204030204" pitchFamily="34" charset="0"/>
                        </a:rPr>
                        <a:t>8.41</a:t>
                      </a:r>
                    </a:p>
                  </a:txBody>
                  <a:tcPr marL="6350" marR="6350" marT="6350" marB="0" anchor="b"/>
                </a:tc>
                <a:tc>
                  <a:txBody>
                    <a:bodyPr/>
                    <a:lstStyle/>
                    <a:p>
                      <a:pPr algn="just" fontAlgn="b"/>
                      <a:r>
                        <a:rPr lang="en-GB" sz="2000" b="0" u="none" strike="noStrike" dirty="0">
                          <a:effectLst/>
                        </a:rPr>
                        <a:t>8.43</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b"/>
                      <a:r>
                        <a:rPr lang="en-GB" sz="2000" b="0" u="none" strike="noStrike" dirty="0">
                          <a:effectLst/>
                        </a:rPr>
                        <a:t> 0.02</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388588490"/>
                  </a:ext>
                </a:extLst>
              </a:tr>
              <a:tr h="458785">
                <a:tc>
                  <a:txBody>
                    <a:bodyPr/>
                    <a:lstStyle/>
                    <a:p>
                      <a:pPr algn="just" fontAlgn="b"/>
                      <a:r>
                        <a:rPr lang="en-GB" sz="2000" b="0" i="0" u="none" strike="noStrike" dirty="0">
                          <a:solidFill>
                            <a:srgbClr val="000000"/>
                          </a:solidFill>
                          <a:effectLst/>
                          <a:latin typeface="Calibri" panose="020F0502020204030204" pitchFamily="34" charset="0"/>
                        </a:rPr>
                        <a:t>9.77</a:t>
                      </a:r>
                    </a:p>
                  </a:txBody>
                  <a:tcPr marL="6350" marR="6350" marT="6350" marB="0" anchor="b"/>
                </a:tc>
                <a:tc>
                  <a:txBody>
                    <a:bodyPr/>
                    <a:lstStyle/>
                    <a:p>
                      <a:pPr algn="just" fontAlgn="b"/>
                      <a:r>
                        <a:rPr lang="en-GB" sz="2000" b="0" u="none" strike="noStrike" dirty="0">
                          <a:effectLst/>
                        </a:rPr>
                        <a:t>9.77</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b"/>
                      <a:r>
                        <a:rPr lang="en-GB" sz="2000" b="0" u="none" strike="noStrike" dirty="0">
                          <a:effectLst/>
                        </a:rPr>
                        <a:t> 0.00</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570630645"/>
                  </a:ext>
                </a:extLst>
              </a:tr>
              <a:tr h="458785">
                <a:tc>
                  <a:txBody>
                    <a:bodyPr/>
                    <a:lstStyle/>
                    <a:p>
                      <a:pPr algn="just" fontAlgn="b"/>
                      <a:r>
                        <a:rPr lang="en-GB" sz="2000" b="0" i="0" u="none" strike="noStrike" dirty="0">
                          <a:solidFill>
                            <a:srgbClr val="000000"/>
                          </a:solidFill>
                          <a:effectLst/>
                          <a:latin typeface="Calibri" panose="020F0502020204030204" pitchFamily="34" charset="0"/>
                        </a:rPr>
                        <a:t>4.50</a:t>
                      </a:r>
                    </a:p>
                  </a:txBody>
                  <a:tcPr marL="6350" marR="6350" marT="6350" marB="0" anchor="b"/>
                </a:tc>
                <a:tc>
                  <a:txBody>
                    <a:bodyPr/>
                    <a:lstStyle/>
                    <a:p>
                      <a:pPr algn="just" fontAlgn="b"/>
                      <a:r>
                        <a:rPr lang="en-GB" sz="2000" b="0" u="none" strike="noStrike" dirty="0">
                          <a:effectLst/>
                        </a:rPr>
                        <a:t>4.61</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b"/>
                      <a:r>
                        <a:rPr lang="en-GB" sz="2000" b="0" u="none" strike="noStrike" dirty="0">
                          <a:effectLst/>
                        </a:rPr>
                        <a:t>0.11</a:t>
                      </a:r>
                      <a:endParaRPr lang="en-GB" sz="20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483254252"/>
                  </a:ext>
                </a:extLst>
              </a:tr>
              <a:tr h="458785">
                <a:tc>
                  <a:txBody>
                    <a:bodyPr/>
                    <a:lstStyle/>
                    <a:p>
                      <a:pPr algn="just" fontAlgn="b"/>
                      <a:r>
                        <a:rPr lang="en-GB" sz="2000" b="0" i="0" u="none" strike="noStrike" dirty="0">
                          <a:solidFill>
                            <a:srgbClr val="000000"/>
                          </a:solidFill>
                          <a:effectLst/>
                          <a:latin typeface="Calibri" panose="020F0502020204030204" pitchFamily="34" charset="0"/>
                        </a:rPr>
                        <a:t>3.20</a:t>
                      </a:r>
                    </a:p>
                  </a:txBody>
                  <a:tcPr marL="6350" marR="6350" marT="6350" marB="0" anchor="b"/>
                </a:tc>
                <a:tc>
                  <a:txBody>
                    <a:bodyPr/>
                    <a:lstStyle/>
                    <a:p>
                      <a:pPr algn="just" fontAlgn="b"/>
                      <a:r>
                        <a:rPr lang="en-GB" sz="2000" b="0" u="none" strike="noStrike" dirty="0">
                          <a:effectLst/>
                        </a:rPr>
                        <a:t>3.27</a:t>
                      </a:r>
                      <a:endParaRPr lang="en-GB" sz="2000" b="0" i="0" u="none" strike="noStrike" dirty="0">
                        <a:solidFill>
                          <a:srgbClr val="000000"/>
                        </a:solidFill>
                        <a:effectLst/>
                        <a:latin typeface="Calibri" panose="020F0502020204030204" pitchFamily="34" charset="0"/>
                      </a:endParaRPr>
                    </a:p>
                  </a:txBody>
                  <a:tcPr marL="6350" marR="6350" marT="6350" marB="0" anchor="b"/>
                </a:tc>
                <a:tc>
                  <a:txBody>
                    <a:bodyPr/>
                    <a:lstStyle/>
                    <a:p>
                      <a:pPr algn="just" fontAlgn="b"/>
                      <a:r>
                        <a:rPr lang="en-GB" sz="2000" b="0" u="none" strike="noStrike" dirty="0">
                          <a:effectLst/>
                        </a:rPr>
                        <a:t> 0.07</a:t>
                      </a:r>
                    </a:p>
                  </a:txBody>
                  <a:tcPr marL="6350" marR="6350" marT="6350" marB="0" anchor="b"/>
                </a:tc>
                <a:extLst>
                  <a:ext uri="{0D108BD9-81ED-4DB2-BD59-A6C34878D82A}">
                    <a16:rowId xmlns:a16="http://schemas.microsoft.com/office/drawing/2014/main" val="2156914244"/>
                  </a:ext>
                </a:extLst>
              </a:tr>
              <a:tr h="458785">
                <a:tc>
                  <a:txBody>
                    <a:bodyPr/>
                    <a:lstStyle/>
                    <a:p>
                      <a:pPr algn="just" fontAlgn="b"/>
                      <a:r>
                        <a:rPr lang="en-GB" sz="2000" b="0" i="0" u="none" strike="noStrike" dirty="0">
                          <a:solidFill>
                            <a:srgbClr val="000000"/>
                          </a:solidFill>
                          <a:effectLst/>
                          <a:latin typeface="Calibri" panose="020F0502020204030204" pitchFamily="34" charset="0"/>
                        </a:rPr>
                        <a:t>5.15</a:t>
                      </a:r>
                    </a:p>
                  </a:txBody>
                  <a:tcPr marL="6350" marR="6350" marT="6350" marB="0" anchor="b"/>
                </a:tc>
                <a:tc>
                  <a:txBody>
                    <a:bodyPr/>
                    <a:lstStyle/>
                    <a:p>
                      <a:pPr algn="just" fontAlgn="b"/>
                      <a:r>
                        <a:rPr lang="en-GB" sz="2000" b="0" i="0" u="none" strike="noStrike" dirty="0">
                          <a:solidFill>
                            <a:srgbClr val="000000"/>
                          </a:solidFill>
                          <a:effectLst/>
                          <a:latin typeface="Calibri" panose="020F0502020204030204" pitchFamily="34" charset="0"/>
                        </a:rPr>
                        <a:t>5.10</a:t>
                      </a:r>
                    </a:p>
                  </a:txBody>
                  <a:tcPr marL="6350" marR="6350" marT="6350" marB="0" anchor="b"/>
                </a:tc>
                <a:tc>
                  <a:txBody>
                    <a:bodyPr/>
                    <a:lstStyle/>
                    <a:p>
                      <a:pPr algn="just" fontAlgn="b"/>
                      <a:r>
                        <a:rPr lang="en-GB" sz="2000" b="0" u="none" strike="noStrike" dirty="0">
                          <a:effectLst/>
                        </a:rPr>
                        <a:t>0.05</a:t>
                      </a:r>
                    </a:p>
                  </a:txBody>
                  <a:tcPr marL="6350" marR="6350" marT="6350" marB="0" anchor="b"/>
                </a:tc>
                <a:extLst>
                  <a:ext uri="{0D108BD9-81ED-4DB2-BD59-A6C34878D82A}">
                    <a16:rowId xmlns:a16="http://schemas.microsoft.com/office/drawing/2014/main" val="3551270681"/>
                  </a:ext>
                </a:extLst>
              </a:tr>
            </a:tbl>
          </a:graphicData>
        </a:graphic>
      </p:graphicFrame>
    </p:spTree>
    <p:extLst>
      <p:ext uri="{BB962C8B-B14F-4D97-AF65-F5344CB8AC3E}">
        <p14:creationId xmlns:p14="http://schemas.microsoft.com/office/powerpoint/2010/main" val="32811389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02392-4D70-42B2-A931-58D3F25FFF4D}"/>
              </a:ext>
            </a:extLst>
          </p:cNvPr>
          <p:cNvSpPr>
            <a:spLocks noGrp="1"/>
          </p:cNvSpPr>
          <p:nvPr>
            <p:ph type="title"/>
          </p:nvPr>
        </p:nvSpPr>
        <p:spPr/>
        <p:txBody>
          <a:bodyPr/>
          <a:lstStyle/>
          <a:p>
            <a:r>
              <a:rPr lang="en-GB" dirty="0"/>
              <a:t>Design Process </a:t>
            </a:r>
          </a:p>
        </p:txBody>
      </p:sp>
      <p:sp>
        <p:nvSpPr>
          <p:cNvPr id="3" name="Content Placeholder 2">
            <a:extLst>
              <a:ext uri="{FF2B5EF4-FFF2-40B4-BE49-F238E27FC236}">
                <a16:creationId xmlns:a16="http://schemas.microsoft.com/office/drawing/2014/main" id="{79BDFE08-F8B7-485F-877F-9F97A65C2F22}"/>
              </a:ext>
            </a:extLst>
          </p:cNvPr>
          <p:cNvSpPr>
            <a:spLocks noGrp="1"/>
          </p:cNvSpPr>
          <p:nvPr>
            <p:ph idx="1"/>
          </p:nvPr>
        </p:nvSpPr>
        <p:spPr/>
        <p:txBody>
          <a:bodyPr/>
          <a:lstStyle/>
          <a:p>
            <a:r>
              <a:rPr lang="en-GB" dirty="0"/>
              <a:t>Broke down task into subsystems and allocated members to each subsystem</a:t>
            </a:r>
          </a:p>
          <a:p>
            <a:r>
              <a:rPr lang="en-GB" dirty="0"/>
              <a:t>Drawing of high level block diagram of overall task</a:t>
            </a:r>
          </a:p>
          <a:p>
            <a:r>
              <a:rPr lang="en-GB" dirty="0"/>
              <a:t>Drawing of block diagrams for specific subsystems</a:t>
            </a:r>
          </a:p>
          <a:p>
            <a:r>
              <a:rPr lang="en-GB" dirty="0"/>
              <a:t>Design of circuit board layouts and writing pseudocode </a:t>
            </a:r>
          </a:p>
          <a:p>
            <a:r>
              <a:rPr lang="en-GB" dirty="0"/>
              <a:t>Implementation of circuits and code</a:t>
            </a:r>
          </a:p>
          <a:p>
            <a:r>
              <a:rPr lang="en-GB" dirty="0"/>
              <a:t>Testing and modification of circuits and code to fit our technical specification.</a:t>
            </a:r>
          </a:p>
          <a:p>
            <a:endParaRPr lang="en-GB" dirty="0"/>
          </a:p>
        </p:txBody>
      </p:sp>
    </p:spTree>
    <p:extLst>
      <p:ext uri="{BB962C8B-B14F-4D97-AF65-F5344CB8AC3E}">
        <p14:creationId xmlns:p14="http://schemas.microsoft.com/office/powerpoint/2010/main" val="29998408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03DCA-6AFD-44AB-B236-DCE1773D5B13}"/>
              </a:ext>
            </a:extLst>
          </p:cNvPr>
          <p:cNvSpPr>
            <a:spLocks noGrp="1"/>
          </p:cNvSpPr>
          <p:nvPr>
            <p:ph type="title"/>
          </p:nvPr>
        </p:nvSpPr>
        <p:spPr/>
        <p:txBody>
          <a:bodyPr/>
          <a:lstStyle/>
          <a:p>
            <a:pPr algn="ctr"/>
            <a:r>
              <a:rPr lang="en-GB" dirty="0"/>
              <a:t>Overall System Block Diagram</a:t>
            </a:r>
          </a:p>
        </p:txBody>
      </p:sp>
      <p:pic>
        <p:nvPicPr>
          <p:cNvPr id="5" name="Picture 4">
            <a:extLst>
              <a:ext uri="{FF2B5EF4-FFF2-40B4-BE49-F238E27FC236}">
                <a16:creationId xmlns:a16="http://schemas.microsoft.com/office/drawing/2014/main" id="{AE55E1E5-78F8-4817-A6E1-09819D2ADF6F}"/>
              </a:ext>
            </a:extLst>
          </p:cNvPr>
          <p:cNvPicPr>
            <a:picLocks noChangeAspect="1"/>
          </p:cNvPicPr>
          <p:nvPr/>
        </p:nvPicPr>
        <p:blipFill rotWithShape="1">
          <a:blip r:embed="rId2"/>
          <a:srcRect l="30000" t="30439" r="10896" b="13216"/>
          <a:stretch/>
        </p:blipFill>
        <p:spPr>
          <a:xfrm>
            <a:off x="1493294" y="1752219"/>
            <a:ext cx="9506803" cy="5095503"/>
          </a:xfrm>
          <a:prstGeom prst="rect">
            <a:avLst/>
          </a:prstGeom>
        </p:spPr>
      </p:pic>
    </p:spTree>
    <p:extLst>
      <p:ext uri="{BB962C8B-B14F-4D97-AF65-F5344CB8AC3E}">
        <p14:creationId xmlns:p14="http://schemas.microsoft.com/office/powerpoint/2010/main" val="1745311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CB3B8-EBB5-4FA3-8499-2C44E5575BCA}"/>
              </a:ext>
            </a:extLst>
          </p:cNvPr>
          <p:cNvSpPr>
            <a:spLocks noGrp="1"/>
          </p:cNvSpPr>
          <p:nvPr>
            <p:ph type="title"/>
          </p:nvPr>
        </p:nvSpPr>
        <p:spPr>
          <a:xfrm>
            <a:off x="838200" y="418134"/>
            <a:ext cx="10515600" cy="1325563"/>
          </a:xfrm>
        </p:spPr>
        <p:txBody>
          <a:bodyPr/>
          <a:lstStyle/>
          <a:p>
            <a:r>
              <a:rPr lang="en-GB" dirty="0"/>
              <a:t>Stirring Control – motor speed sensor</a:t>
            </a:r>
          </a:p>
        </p:txBody>
      </p:sp>
      <p:sp>
        <p:nvSpPr>
          <p:cNvPr id="3" name="Content Placeholder 2">
            <a:extLst>
              <a:ext uri="{FF2B5EF4-FFF2-40B4-BE49-F238E27FC236}">
                <a16:creationId xmlns:a16="http://schemas.microsoft.com/office/drawing/2014/main" id="{477CDE3A-6B30-4485-98A0-B026BD19A315}"/>
              </a:ext>
            </a:extLst>
          </p:cNvPr>
          <p:cNvSpPr>
            <a:spLocks noGrp="1"/>
          </p:cNvSpPr>
          <p:nvPr>
            <p:ph idx="1"/>
          </p:nvPr>
        </p:nvSpPr>
        <p:spPr>
          <a:xfrm>
            <a:off x="838200" y="1560582"/>
            <a:ext cx="10515600" cy="4351338"/>
          </a:xfrm>
        </p:spPr>
        <p:txBody>
          <a:bodyPr/>
          <a:lstStyle/>
          <a:p>
            <a:r>
              <a:rPr lang="en-GB" dirty="0"/>
              <a:t>Used a phototransistor and a piece attached to the motor</a:t>
            </a:r>
          </a:p>
          <a:p>
            <a:r>
              <a:rPr lang="en-GB" dirty="0"/>
              <a:t>For every motor rotation the piece interrupts the phototransistor twice</a:t>
            </a:r>
          </a:p>
          <a:p>
            <a:r>
              <a:rPr lang="en-GB" dirty="0"/>
              <a:t>Count number of interrupts in two seconds, divide by two, then multiply by 30 to calculate the current RPM.</a:t>
            </a:r>
          </a:p>
          <a:p>
            <a:r>
              <a:rPr lang="en-GB" dirty="0"/>
              <a:t>Interrupt determined by a</a:t>
            </a:r>
          </a:p>
          <a:p>
            <a:pPr marL="0" indent="0">
              <a:buNone/>
            </a:pPr>
            <a:r>
              <a:rPr lang="en-GB" dirty="0"/>
              <a:t>   change in voltage output by </a:t>
            </a:r>
          </a:p>
          <a:p>
            <a:pPr marL="0" indent="0">
              <a:buNone/>
            </a:pPr>
            <a:r>
              <a:rPr lang="en-GB" dirty="0"/>
              <a:t>   the phototransistor</a:t>
            </a:r>
          </a:p>
        </p:txBody>
      </p:sp>
      <p:pic>
        <p:nvPicPr>
          <p:cNvPr id="6" name="Picture 5" descr="../../../Desktop/Screen%20Shot%202016-11-10%20at%2016.57.21.png">
            <a:extLst>
              <a:ext uri="{FF2B5EF4-FFF2-40B4-BE49-F238E27FC236}">
                <a16:creationId xmlns:a16="http://schemas.microsoft.com/office/drawing/2014/main" id="{9A7DBDA1-D959-429C-877C-BE1648EE2440}"/>
              </a:ext>
            </a:extLst>
          </p:cNvPr>
          <p:cNvPicPr/>
          <p:nvPr/>
        </p:nvPicPr>
        <p:blipFill rotWithShape="1">
          <a:blip r:embed="rId2">
            <a:extLst>
              <a:ext uri="{28A0092B-C50C-407E-A947-70E740481C1C}">
                <a14:useLocalDpi xmlns:a14="http://schemas.microsoft.com/office/drawing/2010/main" val="0"/>
              </a:ext>
            </a:extLst>
          </a:blip>
          <a:srcRect r="55260"/>
          <a:stretch/>
        </p:blipFill>
        <p:spPr bwMode="auto">
          <a:xfrm>
            <a:off x="8572542" y="3736251"/>
            <a:ext cx="2652050" cy="2669863"/>
          </a:xfrm>
          <a:prstGeom prst="rect">
            <a:avLst/>
          </a:prstGeom>
          <a:noFill/>
          <a:ln>
            <a:noFill/>
          </a:ln>
        </p:spPr>
      </p:pic>
      <p:cxnSp>
        <p:nvCxnSpPr>
          <p:cNvPr id="10" name="Straight Arrow Connector 9">
            <a:extLst>
              <a:ext uri="{FF2B5EF4-FFF2-40B4-BE49-F238E27FC236}">
                <a16:creationId xmlns:a16="http://schemas.microsoft.com/office/drawing/2014/main" id="{4F41AAC2-6876-4A86-9152-FC2F94A3A15D}"/>
              </a:ext>
            </a:extLst>
          </p:cNvPr>
          <p:cNvCxnSpPr>
            <a:cxnSpLocks/>
          </p:cNvCxnSpPr>
          <p:nvPr/>
        </p:nvCxnSpPr>
        <p:spPr>
          <a:xfrm flipV="1">
            <a:off x="7964557" y="5602426"/>
            <a:ext cx="1709530" cy="18877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 name="Straight Arrow Connector 12">
            <a:extLst>
              <a:ext uri="{FF2B5EF4-FFF2-40B4-BE49-F238E27FC236}">
                <a16:creationId xmlns:a16="http://schemas.microsoft.com/office/drawing/2014/main" id="{977757E9-24BA-41FF-8508-35936EAA1EC2}"/>
              </a:ext>
            </a:extLst>
          </p:cNvPr>
          <p:cNvCxnSpPr>
            <a:cxnSpLocks/>
            <a:stCxn id="19" idx="3"/>
          </p:cNvCxnSpPr>
          <p:nvPr/>
        </p:nvCxnSpPr>
        <p:spPr>
          <a:xfrm flipV="1">
            <a:off x="7752522" y="4797288"/>
            <a:ext cx="1656521" cy="2143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6" name="Straight Arrow Connector 15">
            <a:extLst>
              <a:ext uri="{FF2B5EF4-FFF2-40B4-BE49-F238E27FC236}">
                <a16:creationId xmlns:a16="http://schemas.microsoft.com/office/drawing/2014/main" id="{10AA48F5-4FA1-49A0-B441-BFC8393A8488}"/>
              </a:ext>
            </a:extLst>
          </p:cNvPr>
          <p:cNvCxnSpPr>
            <a:cxnSpLocks/>
          </p:cNvCxnSpPr>
          <p:nvPr/>
        </p:nvCxnSpPr>
        <p:spPr>
          <a:xfrm>
            <a:off x="7440289" y="4065278"/>
            <a:ext cx="240696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8" name="TextBox 17">
            <a:extLst>
              <a:ext uri="{FF2B5EF4-FFF2-40B4-BE49-F238E27FC236}">
                <a16:creationId xmlns:a16="http://schemas.microsoft.com/office/drawing/2014/main" id="{859DC7F7-ECD7-4545-AE4B-2286A9F0787A}"/>
              </a:ext>
            </a:extLst>
          </p:cNvPr>
          <p:cNvSpPr txBox="1"/>
          <p:nvPr/>
        </p:nvSpPr>
        <p:spPr>
          <a:xfrm>
            <a:off x="6414052" y="5791200"/>
            <a:ext cx="1550505"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Plastic piece</a:t>
            </a:r>
          </a:p>
        </p:txBody>
      </p:sp>
      <p:sp>
        <p:nvSpPr>
          <p:cNvPr id="19" name="TextBox 18">
            <a:extLst>
              <a:ext uri="{FF2B5EF4-FFF2-40B4-BE49-F238E27FC236}">
                <a16:creationId xmlns:a16="http://schemas.microsoft.com/office/drawing/2014/main" id="{50F521FA-F851-427D-AA42-09549B3FDE65}"/>
              </a:ext>
            </a:extLst>
          </p:cNvPr>
          <p:cNvSpPr txBox="1"/>
          <p:nvPr/>
        </p:nvSpPr>
        <p:spPr>
          <a:xfrm>
            <a:off x="6705600" y="4634056"/>
            <a:ext cx="1046922"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Motor</a:t>
            </a:r>
          </a:p>
        </p:txBody>
      </p:sp>
      <p:sp>
        <p:nvSpPr>
          <p:cNvPr id="22" name="TextBox 21">
            <a:extLst>
              <a:ext uri="{FF2B5EF4-FFF2-40B4-BE49-F238E27FC236}">
                <a16:creationId xmlns:a16="http://schemas.microsoft.com/office/drawing/2014/main" id="{92CDBC09-CA47-45BB-BCD0-734C33164789}"/>
              </a:ext>
            </a:extLst>
          </p:cNvPr>
          <p:cNvSpPr txBox="1"/>
          <p:nvPr/>
        </p:nvSpPr>
        <p:spPr>
          <a:xfrm>
            <a:off x="5685183" y="3943273"/>
            <a:ext cx="1741853"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dirty="0"/>
              <a:t>Stirring element </a:t>
            </a:r>
          </a:p>
        </p:txBody>
      </p:sp>
    </p:spTree>
    <p:extLst>
      <p:ext uri="{BB962C8B-B14F-4D97-AF65-F5344CB8AC3E}">
        <p14:creationId xmlns:p14="http://schemas.microsoft.com/office/powerpoint/2010/main" val="2066819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87053-27AB-4445-A52B-BA2CE30E87C2}"/>
              </a:ext>
            </a:extLst>
          </p:cNvPr>
          <p:cNvSpPr>
            <a:spLocks noGrp="1"/>
          </p:cNvSpPr>
          <p:nvPr>
            <p:ph type="title"/>
          </p:nvPr>
        </p:nvSpPr>
        <p:spPr/>
        <p:txBody>
          <a:bodyPr/>
          <a:lstStyle/>
          <a:p>
            <a:r>
              <a:rPr lang="en-GB" dirty="0"/>
              <a:t>Stirring Control – driving the motor</a:t>
            </a:r>
          </a:p>
        </p:txBody>
      </p:sp>
      <p:sp>
        <p:nvSpPr>
          <p:cNvPr id="3" name="Content Placeholder 2">
            <a:extLst>
              <a:ext uri="{FF2B5EF4-FFF2-40B4-BE49-F238E27FC236}">
                <a16:creationId xmlns:a16="http://schemas.microsoft.com/office/drawing/2014/main" id="{BEC39350-A539-4E21-A119-735DADE6C880}"/>
              </a:ext>
            </a:extLst>
          </p:cNvPr>
          <p:cNvSpPr>
            <a:spLocks noGrp="1"/>
          </p:cNvSpPr>
          <p:nvPr>
            <p:ph idx="1"/>
          </p:nvPr>
        </p:nvSpPr>
        <p:spPr/>
        <p:txBody>
          <a:bodyPr/>
          <a:lstStyle/>
          <a:p>
            <a:r>
              <a:rPr lang="en-GB" dirty="0"/>
              <a:t>Used Pulse Width Modulation (PWM) to increase or decrease motor speed</a:t>
            </a:r>
          </a:p>
          <a:p>
            <a:r>
              <a:rPr lang="en-GB" dirty="0"/>
              <a:t>Calculated RPM value is compared against required RPM</a:t>
            </a:r>
          </a:p>
          <a:p>
            <a:r>
              <a:rPr lang="en-GB" dirty="0"/>
              <a:t>Specification states accuracy required to be within +- 20 RPM</a:t>
            </a:r>
          </a:p>
          <a:p>
            <a:r>
              <a:rPr lang="en-GB" dirty="0"/>
              <a:t>If RPM greater than upper threshold then PWM value is lowered</a:t>
            </a:r>
          </a:p>
          <a:p>
            <a:r>
              <a:rPr lang="en-GB" dirty="0"/>
              <a:t>If RPM lower than lower threshold then PWM value is increased</a:t>
            </a:r>
          </a:p>
          <a:p>
            <a:pPr lvl="7"/>
            <a:r>
              <a:rPr lang="en-GB" sz="2800" dirty="0"/>
              <a:t>PWM has a range of 0-255 and an increment of 2 was decided through testing time taken to reach target RPM</a:t>
            </a:r>
          </a:p>
        </p:txBody>
      </p:sp>
      <p:pic>
        <p:nvPicPr>
          <p:cNvPr id="2050" name="Picture 2" descr="Image result for pwm">
            <a:extLst>
              <a:ext uri="{FF2B5EF4-FFF2-40B4-BE49-F238E27FC236}">
                <a16:creationId xmlns:a16="http://schemas.microsoft.com/office/drawing/2014/main" id="{8DE38150-3F34-4E9F-9B57-1D047A966B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4679538"/>
            <a:ext cx="3046411" cy="2178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71575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B3A2A-E5FF-46D8-BEA2-E24435178821}"/>
              </a:ext>
            </a:extLst>
          </p:cNvPr>
          <p:cNvSpPr>
            <a:spLocks noGrp="1"/>
          </p:cNvSpPr>
          <p:nvPr>
            <p:ph type="title"/>
          </p:nvPr>
        </p:nvSpPr>
        <p:spPr>
          <a:xfrm>
            <a:off x="1010479" y="-58944"/>
            <a:ext cx="10515600" cy="1325563"/>
          </a:xfrm>
        </p:spPr>
        <p:txBody>
          <a:bodyPr/>
          <a:lstStyle/>
          <a:p>
            <a:r>
              <a:rPr lang="en-GB" dirty="0"/>
              <a:t>Stirring Control – data and test results</a:t>
            </a:r>
          </a:p>
        </p:txBody>
      </p:sp>
      <p:graphicFrame>
        <p:nvGraphicFramePr>
          <p:cNvPr id="4" name="Content Placeholder 3">
            <a:extLst>
              <a:ext uri="{FF2B5EF4-FFF2-40B4-BE49-F238E27FC236}">
                <a16:creationId xmlns:a16="http://schemas.microsoft.com/office/drawing/2014/main" id="{8E38E553-00A8-4826-BA19-3B31155DAB49}"/>
              </a:ext>
            </a:extLst>
          </p:cNvPr>
          <p:cNvGraphicFramePr>
            <a:graphicFrameLocks noGrp="1"/>
          </p:cNvGraphicFramePr>
          <p:nvPr>
            <p:ph idx="1"/>
            <p:extLst>
              <p:ext uri="{D42A27DB-BD31-4B8C-83A1-F6EECF244321}">
                <p14:modId xmlns:p14="http://schemas.microsoft.com/office/powerpoint/2010/main" val="1077124907"/>
              </p:ext>
            </p:extLst>
          </p:nvPr>
        </p:nvGraphicFramePr>
        <p:xfrm>
          <a:off x="0" y="2138680"/>
          <a:ext cx="3747052" cy="4714240"/>
        </p:xfrm>
        <a:graphic>
          <a:graphicData uri="http://schemas.openxmlformats.org/drawingml/2006/table">
            <a:tbl>
              <a:tblPr firstRow="1" bandRow="1">
                <a:tableStyleId>{5C22544A-7EE6-4342-B048-85BDC9FD1C3A}</a:tableStyleId>
              </a:tblPr>
              <a:tblGrid>
                <a:gridCol w="3747052">
                  <a:extLst>
                    <a:ext uri="{9D8B030D-6E8A-4147-A177-3AD203B41FA5}">
                      <a16:colId xmlns:a16="http://schemas.microsoft.com/office/drawing/2014/main" val="3459600715"/>
                    </a:ext>
                  </a:extLst>
                </a:gridCol>
              </a:tblGrid>
              <a:tr h="370840">
                <a:tc>
                  <a:txBody>
                    <a:bodyPr/>
                    <a:lstStyle/>
                    <a:p>
                      <a:r>
                        <a:rPr lang="en-GB" dirty="0"/>
                        <a:t>Revolutions Per Minute (RPM)</a:t>
                      </a:r>
                    </a:p>
                    <a:p>
                      <a:r>
                        <a:rPr lang="en-GB" dirty="0"/>
                        <a:t>Required RPM set to 700</a:t>
                      </a:r>
                    </a:p>
                  </a:txBody>
                  <a:tcPr/>
                </a:tc>
                <a:extLst>
                  <a:ext uri="{0D108BD9-81ED-4DB2-BD59-A6C34878D82A}">
                    <a16:rowId xmlns:a16="http://schemas.microsoft.com/office/drawing/2014/main" val="1730736194"/>
                  </a:ext>
                </a:extLst>
              </a:tr>
              <a:tr h="370840">
                <a:tc>
                  <a:txBody>
                    <a:bodyPr/>
                    <a:lstStyle/>
                    <a:p>
                      <a:pPr algn="ctr"/>
                      <a:r>
                        <a:rPr lang="en-GB" dirty="0"/>
                        <a:t>870</a:t>
                      </a:r>
                    </a:p>
                  </a:txBody>
                  <a:tcPr/>
                </a:tc>
                <a:extLst>
                  <a:ext uri="{0D108BD9-81ED-4DB2-BD59-A6C34878D82A}">
                    <a16:rowId xmlns:a16="http://schemas.microsoft.com/office/drawing/2014/main" val="3102897478"/>
                  </a:ext>
                </a:extLst>
              </a:tr>
              <a:tr h="362226">
                <a:tc>
                  <a:txBody>
                    <a:bodyPr/>
                    <a:lstStyle/>
                    <a:p>
                      <a:pPr algn="ctr"/>
                      <a:r>
                        <a:rPr lang="en-GB" dirty="0"/>
                        <a:t>930</a:t>
                      </a:r>
                    </a:p>
                  </a:txBody>
                  <a:tcPr/>
                </a:tc>
                <a:extLst>
                  <a:ext uri="{0D108BD9-81ED-4DB2-BD59-A6C34878D82A}">
                    <a16:rowId xmlns:a16="http://schemas.microsoft.com/office/drawing/2014/main" val="4057908779"/>
                  </a:ext>
                </a:extLst>
              </a:tr>
              <a:tr h="370840">
                <a:tc>
                  <a:txBody>
                    <a:bodyPr/>
                    <a:lstStyle/>
                    <a:p>
                      <a:pPr algn="ctr"/>
                      <a:r>
                        <a:rPr lang="en-GB" dirty="0"/>
                        <a:t>840</a:t>
                      </a:r>
                    </a:p>
                  </a:txBody>
                  <a:tcPr/>
                </a:tc>
                <a:extLst>
                  <a:ext uri="{0D108BD9-81ED-4DB2-BD59-A6C34878D82A}">
                    <a16:rowId xmlns:a16="http://schemas.microsoft.com/office/drawing/2014/main" val="1017683379"/>
                  </a:ext>
                </a:extLst>
              </a:tr>
              <a:tr h="370840">
                <a:tc>
                  <a:txBody>
                    <a:bodyPr/>
                    <a:lstStyle/>
                    <a:p>
                      <a:pPr algn="ctr"/>
                      <a:r>
                        <a:rPr lang="en-GB" dirty="0"/>
                        <a:t>750</a:t>
                      </a:r>
                    </a:p>
                  </a:txBody>
                  <a:tcPr/>
                </a:tc>
                <a:extLst>
                  <a:ext uri="{0D108BD9-81ED-4DB2-BD59-A6C34878D82A}">
                    <a16:rowId xmlns:a16="http://schemas.microsoft.com/office/drawing/2014/main" val="1507111200"/>
                  </a:ext>
                </a:extLst>
              </a:tr>
              <a:tr h="370840">
                <a:tc>
                  <a:txBody>
                    <a:bodyPr/>
                    <a:lstStyle/>
                    <a:p>
                      <a:pPr algn="ctr"/>
                      <a:r>
                        <a:rPr lang="en-GB" dirty="0"/>
                        <a:t>690</a:t>
                      </a:r>
                    </a:p>
                  </a:txBody>
                  <a:tcPr/>
                </a:tc>
                <a:extLst>
                  <a:ext uri="{0D108BD9-81ED-4DB2-BD59-A6C34878D82A}">
                    <a16:rowId xmlns:a16="http://schemas.microsoft.com/office/drawing/2014/main" val="2999377673"/>
                  </a:ext>
                </a:extLst>
              </a:tr>
              <a:tr h="370840">
                <a:tc>
                  <a:txBody>
                    <a:bodyPr/>
                    <a:lstStyle/>
                    <a:p>
                      <a:pPr algn="ctr"/>
                      <a:r>
                        <a:rPr lang="en-GB" dirty="0"/>
                        <a:t>720</a:t>
                      </a:r>
                    </a:p>
                  </a:txBody>
                  <a:tcPr/>
                </a:tc>
                <a:extLst>
                  <a:ext uri="{0D108BD9-81ED-4DB2-BD59-A6C34878D82A}">
                    <a16:rowId xmlns:a16="http://schemas.microsoft.com/office/drawing/2014/main" val="1408636336"/>
                  </a:ext>
                </a:extLst>
              </a:tr>
              <a:tr h="370840">
                <a:tc>
                  <a:txBody>
                    <a:bodyPr/>
                    <a:lstStyle/>
                    <a:p>
                      <a:pPr algn="ctr"/>
                      <a:r>
                        <a:rPr lang="en-GB" dirty="0"/>
                        <a:t>690</a:t>
                      </a:r>
                    </a:p>
                  </a:txBody>
                  <a:tcPr/>
                </a:tc>
                <a:extLst>
                  <a:ext uri="{0D108BD9-81ED-4DB2-BD59-A6C34878D82A}">
                    <a16:rowId xmlns:a16="http://schemas.microsoft.com/office/drawing/2014/main" val="2505893021"/>
                  </a:ext>
                </a:extLst>
              </a:tr>
              <a:tr h="370840">
                <a:tc>
                  <a:txBody>
                    <a:bodyPr/>
                    <a:lstStyle/>
                    <a:p>
                      <a:pPr algn="ctr"/>
                      <a:r>
                        <a:rPr lang="en-GB" dirty="0"/>
                        <a:t>690</a:t>
                      </a:r>
                    </a:p>
                  </a:txBody>
                  <a:tcPr/>
                </a:tc>
                <a:extLst>
                  <a:ext uri="{0D108BD9-81ED-4DB2-BD59-A6C34878D82A}">
                    <a16:rowId xmlns:a16="http://schemas.microsoft.com/office/drawing/2014/main" val="3487213356"/>
                  </a:ext>
                </a:extLst>
              </a:tr>
              <a:tr h="370840">
                <a:tc>
                  <a:txBody>
                    <a:bodyPr/>
                    <a:lstStyle/>
                    <a:p>
                      <a:pPr algn="ctr"/>
                      <a:r>
                        <a:rPr lang="en-GB" dirty="0"/>
                        <a:t>720</a:t>
                      </a:r>
                    </a:p>
                  </a:txBody>
                  <a:tcPr/>
                </a:tc>
                <a:extLst>
                  <a:ext uri="{0D108BD9-81ED-4DB2-BD59-A6C34878D82A}">
                    <a16:rowId xmlns:a16="http://schemas.microsoft.com/office/drawing/2014/main" val="5641260"/>
                  </a:ext>
                </a:extLst>
              </a:tr>
              <a:tr h="370840">
                <a:tc>
                  <a:txBody>
                    <a:bodyPr/>
                    <a:lstStyle/>
                    <a:p>
                      <a:pPr algn="ctr"/>
                      <a:r>
                        <a:rPr lang="en-GB" dirty="0"/>
                        <a:t>660</a:t>
                      </a:r>
                    </a:p>
                  </a:txBody>
                  <a:tcPr/>
                </a:tc>
                <a:extLst>
                  <a:ext uri="{0D108BD9-81ED-4DB2-BD59-A6C34878D82A}">
                    <a16:rowId xmlns:a16="http://schemas.microsoft.com/office/drawing/2014/main" val="3822955654"/>
                  </a:ext>
                </a:extLst>
              </a:tr>
              <a:tr h="370840">
                <a:tc>
                  <a:txBody>
                    <a:bodyPr/>
                    <a:lstStyle/>
                    <a:p>
                      <a:pPr algn="ctr"/>
                      <a:r>
                        <a:rPr lang="en-GB" dirty="0"/>
                        <a:t>720</a:t>
                      </a:r>
                    </a:p>
                  </a:txBody>
                  <a:tcPr/>
                </a:tc>
                <a:extLst>
                  <a:ext uri="{0D108BD9-81ED-4DB2-BD59-A6C34878D82A}">
                    <a16:rowId xmlns:a16="http://schemas.microsoft.com/office/drawing/2014/main" val="2174732427"/>
                  </a:ext>
                </a:extLst>
              </a:tr>
            </a:tbl>
          </a:graphicData>
        </a:graphic>
      </p:graphicFrame>
      <p:graphicFrame>
        <p:nvGraphicFramePr>
          <p:cNvPr id="5" name="Table 4">
            <a:extLst>
              <a:ext uri="{FF2B5EF4-FFF2-40B4-BE49-F238E27FC236}">
                <a16:creationId xmlns:a16="http://schemas.microsoft.com/office/drawing/2014/main" id="{979CD583-5F54-4A36-9C8E-6F329847F200}"/>
              </a:ext>
            </a:extLst>
          </p:cNvPr>
          <p:cNvGraphicFramePr>
            <a:graphicFrameLocks noGrp="1"/>
          </p:cNvGraphicFramePr>
          <p:nvPr>
            <p:extLst>
              <p:ext uri="{D42A27DB-BD31-4B8C-83A1-F6EECF244321}">
                <p14:modId xmlns:p14="http://schemas.microsoft.com/office/powerpoint/2010/main" val="3907560438"/>
              </p:ext>
            </p:extLst>
          </p:nvPr>
        </p:nvGraphicFramePr>
        <p:xfrm>
          <a:off x="3747052" y="2138680"/>
          <a:ext cx="3321878" cy="4719320"/>
        </p:xfrm>
        <a:graphic>
          <a:graphicData uri="http://schemas.openxmlformats.org/drawingml/2006/table">
            <a:tbl>
              <a:tblPr firstRow="1" bandRow="1">
                <a:tableStyleId>{5C22544A-7EE6-4342-B048-85BDC9FD1C3A}</a:tableStyleId>
              </a:tblPr>
              <a:tblGrid>
                <a:gridCol w="3321878">
                  <a:extLst>
                    <a:ext uri="{9D8B030D-6E8A-4147-A177-3AD203B41FA5}">
                      <a16:colId xmlns:a16="http://schemas.microsoft.com/office/drawing/2014/main" val="3710824557"/>
                    </a:ext>
                  </a:extLst>
                </a:gridCol>
              </a:tblGrid>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Revolutions Per Minute (RPM)</a:t>
                      </a:r>
                    </a:p>
                    <a:p>
                      <a:r>
                        <a:rPr lang="en-GB" dirty="0"/>
                        <a:t>Required RPM set to 1000</a:t>
                      </a:r>
                    </a:p>
                  </a:txBody>
                  <a:tcPr/>
                </a:tc>
                <a:extLst>
                  <a:ext uri="{0D108BD9-81ED-4DB2-BD59-A6C34878D82A}">
                    <a16:rowId xmlns:a16="http://schemas.microsoft.com/office/drawing/2014/main" val="3612418445"/>
                  </a:ext>
                </a:extLst>
              </a:tr>
              <a:tr h="370840">
                <a:tc>
                  <a:txBody>
                    <a:bodyPr/>
                    <a:lstStyle/>
                    <a:p>
                      <a:pPr algn="ctr"/>
                      <a:r>
                        <a:rPr lang="en-GB" dirty="0"/>
                        <a:t>870</a:t>
                      </a:r>
                    </a:p>
                  </a:txBody>
                  <a:tcPr/>
                </a:tc>
                <a:extLst>
                  <a:ext uri="{0D108BD9-81ED-4DB2-BD59-A6C34878D82A}">
                    <a16:rowId xmlns:a16="http://schemas.microsoft.com/office/drawing/2014/main" val="915196619"/>
                  </a:ext>
                </a:extLst>
              </a:tr>
              <a:tr h="370840">
                <a:tc>
                  <a:txBody>
                    <a:bodyPr/>
                    <a:lstStyle/>
                    <a:p>
                      <a:pPr algn="ctr"/>
                      <a:r>
                        <a:rPr lang="en-GB" dirty="0"/>
                        <a:t>1140</a:t>
                      </a:r>
                    </a:p>
                  </a:txBody>
                  <a:tcPr/>
                </a:tc>
                <a:extLst>
                  <a:ext uri="{0D108BD9-81ED-4DB2-BD59-A6C34878D82A}">
                    <a16:rowId xmlns:a16="http://schemas.microsoft.com/office/drawing/2014/main" val="151250964"/>
                  </a:ext>
                </a:extLst>
              </a:tr>
              <a:tr h="370840">
                <a:tc>
                  <a:txBody>
                    <a:bodyPr/>
                    <a:lstStyle/>
                    <a:p>
                      <a:pPr algn="ctr"/>
                      <a:r>
                        <a:rPr lang="en-GB" dirty="0"/>
                        <a:t>1080</a:t>
                      </a:r>
                    </a:p>
                  </a:txBody>
                  <a:tcPr/>
                </a:tc>
                <a:extLst>
                  <a:ext uri="{0D108BD9-81ED-4DB2-BD59-A6C34878D82A}">
                    <a16:rowId xmlns:a16="http://schemas.microsoft.com/office/drawing/2014/main" val="2254284931"/>
                  </a:ext>
                </a:extLst>
              </a:tr>
              <a:tr h="370840">
                <a:tc>
                  <a:txBody>
                    <a:bodyPr/>
                    <a:lstStyle/>
                    <a:p>
                      <a:pPr algn="ctr"/>
                      <a:r>
                        <a:rPr lang="en-GB" dirty="0"/>
                        <a:t>990</a:t>
                      </a:r>
                    </a:p>
                  </a:txBody>
                  <a:tcPr/>
                </a:tc>
                <a:extLst>
                  <a:ext uri="{0D108BD9-81ED-4DB2-BD59-A6C34878D82A}">
                    <a16:rowId xmlns:a16="http://schemas.microsoft.com/office/drawing/2014/main" val="4106060881"/>
                  </a:ext>
                </a:extLst>
              </a:tr>
              <a:tr h="370840">
                <a:tc>
                  <a:txBody>
                    <a:bodyPr/>
                    <a:lstStyle/>
                    <a:p>
                      <a:pPr algn="ctr"/>
                      <a:r>
                        <a:rPr lang="en-GB" dirty="0"/>
                        <a:t>990</a:t>
                      </a:r>
                    </a:p>
                  </a:txBody>
                  <a:tcPr/>
                </a:tc>
                <a:extLst>
                  <a:ext uri="{0D108BD9-81ED-4DB2-BD59-A6C34878D82A}">
                    <a16:rowId xmlns:a16="http://schemas.microsoft.com/office/drawing/2014/main" val="2193044750"/>
                  </a:ext>
                </a:extLst>
              </a:tr>
              <a:tr h="370840">
                <a:tc>
                  <a:txBody>
                    <a:bodyPr/>
                    <a:lstStyle/>
                    <a:p>
                      <a:pPr algn="ctr"/>
                      <a:r>
                        <a:rPr lang="en-GB" dirty="0"/>
                        <a:t>990</a:t>
                      </a:r>
                    </a:p>
                  </a:txBody>
                  <a:tcPr/>
                </a:tc>
                <a:extLst>
                  <a:ext uri="{0D108BD9-81ED-4DB2-BD59-A6C34878D82A}">
                    <a16:rowId xmlns:a16="http://schemas.microsoft.com/office/drawing/2014/main" val="271648834"/>
                  </a:ext>
                </a:extLst>
              </a:tr>
              <a:tr h="370840">
                <a:tc>
                  <a:txBody>
                    <a:bodyPr/>
                    <a:lstStyle/>
                    <a:p>
                      <a:pPr algn="ctr"/>
                      <a:r>
                        <a:rPr lang="en-GB" dirty="0"/>
                        <a:t>990</a:t>
                      </a:r>
                    </a:p>
                  </a:txBody>
                  <a:tcPr/>
                </a:tc>
                <a:extLst>
                  <a:ext uri="{0D108BD9-81ED-4DB2-BD59-A6C34878D82A}">
                    <a16:rowId xmlns:a16="http://schemas.microsoft.com/office/drawing/2014/main" val="300521956"/>
                  </a:ext>
                </a:extLst>
              </a:tr>
              <a:tr h="370840">
                <a:tc>
                  <a:txBody>
                    <a:bodyPr/>
                    <a:lstStyle/>
                    <a:p>
                      <a:pPr algn="ctr"/>
                      <a:r>
                        <a:rPr lang="en-GB" dirty="0"/>
                        <a:t>1020</a:t>
                      </a:r>
                    </a:p>
                  </a:txBody>
                  <a:tcPr/>
                </a:tc>
                <a:extLst>
                  <a:ext uri="{0D108BD9-81ED-4DB2-BD59-A6C34878D82A}">
                    <a16:rowId xmlns:a16="http://schemas.microsoft.com/office/drawing/2014/main" val="2956992317"/>
                  </a:ext>
                </a:extLst>
              </a:tr>
              <a:tr h="370840">
                <a:tc>
                  <a:txBody>
                    <a:bodyPr/>
                    <a:lstStyle/>
                    <a:p>
                      <a:pPr algn="ctr"/>
                      <a:r>
                        <a:rPr lang="en-GB" dirty="0"/>
                        <a:t>960</a:t>
                      </a:r>
                    </a:p>
                  </a:txBody>
                  <a:tcPr/>
                </a:tc>
                <a:extLst>
                  <a:ext uri="{0D108BD9-81ED-4DB2-BD59-A6C34878D82A}">
                    <a16:rowId xmlns:a16="http://schemas.microsoft.com/office/drawing/2014/main" val="3919645540"/>
                  </a:ext>
                </a:extLst>
              </a:tr>
              <a:tr h="370840">
                <a:tc>
                  <a:txBody>
                    <a:bodyPr/>
                    <a:lstStyle/>
                    <a:p>
                      <a:pPr algn="ctr"/>
                      <a:r>
                        <a:rPr lang="en-GB" dirty="0"/>
                        <a:t>990</a:t>
                      </a:r>
                    </a:p>
                  </a:txBody>
                  <a:tcPr/>
                </a:tc>
                <a:extLst>
                  <a:ext uri="{0D108BD9-81ED-4DB2-BD59-A6C34878D82A}">
                    <a16:rowId xmlns:a16="http://schemas.microsoft.com/office/drawing/2014/main" val="878630792"/>
                  </a:ext>
                </a:extLst>
              </a:tr>
              <a:tr h="370840">
                <a:tc>
                  <a:txBody>
                    <a:bodyPr/>
                    <a:lstStyle/>
                    <a:p>
                      <a:pPr algn="ctr"/>
                      <a:r>
                        <a:rPr lang="en-GB" dirty="0"/>
                        <a:t>990</a:t>
                      </a:r>
                    </a:p>
                  </a:txBody>
                  <a:tcPr/>
                </a:tc>
                <a:extLst>
                  <a:ext uri="{0D108BD9-81ED-4DB2-BD59-A6C34878D82A}">
                    <a16:rowId xmlns:a16="http://schemas.microsoft.com/office/drawing/2014/main" val="3689923822"/>
                  </a:ext>
                </a:extLst>
              </a:tr>
            </a:tbl>
          </a:graphicData>
        </a:graphic>
      </p:graphicFrame>
      <p:sp>
        <p:nvSpPr>
          <p:cNvPr id="7" name="TextBox 6">
            <a:extLst>
              <a:ext uri="{FF2B5EF4-FFF2-40B4-BE49-F238E27FC236}">
                <a16:creationId xmlns:a16="http://schemas.microsoft.com/office/drawing/2014/main" id="{9320BF98-DF57-4CF3-8C35-07B4BCDD5B48}"/>
              </a:ext>
            </a:extLst>
          </p:cNvPr>
          <p:cNvSpPr txBox="1"/>
          <p:nvPr/>
        </p:nvSpPr>
        <p:spPr>
          <a:xfrm>
            <a:off x="7105373" y="1266619"/>
            <a:ext cx="4770783" cy="5693866"/>
          </a:xfrm>
          <a:prstGeom prst="rect">
            <a:avLst/>
          </a:prstGeom>
          <a:noFill/>
        </p:spPr>
        <p:txBody>
          <a:bodyPr wrap="square" rtlCol="0">
            <a:spAutoFit/>
          </a:bodyPr>
          <a:lstStyle/>
          <a:p>
            <a:pPr marL="285750" indent="-285750">
              <a:buFont typeface="Arial" panose="020B0604020202020204" pitchFamily="34" charset="0"/>
              <a:buChar char="•"/>
            </a:pPr>
            <a:r>
              <a:rPr lang="en-GB" sz="2800" dirty="0"/>
              <a:t>Range of acceptable values at 700 RPM was 680-720</a:t>
            </a:r>
          </a:p>
          <a:p>
            <a:pPr marL="285750" indent="-285750">
              <a:buFont typeface="Arial" panose="020B0604020202020204" pitchFamily="34" charset="0"/>
              <a:buChar char="•"/>
            </a:pPr>
            <a:r>
              <a:rPr lang="en-GB" sz="2800" dirty="0"/>
              <a:t>Range of acceptable values at 1000 RPM was 980-1020</a:t>
            </a:r>
          </a:p>
          <a:p>
            <a:pPr marL="285750" indent="-285750">
              <a:buFont typeface="Arial" panose="020B0604020202020204" pitchFamily="34" charset="0"/>
              <a:buChar char="•"/>
            </a:pPr>
            <a:r>
              <a:rPr lang="en-GB" sz="2800" dirty="0"/>
              <a:t>RPM reaches required value and may oscillate within accepted range (blue)</a:t>
            </a:r>
          </a:p>
          <a:p>
            <a:pPr marL="285750" indent="-285750">
              <a:buFont typeface="Arial" panose="020B0604020202020204" pitchFamily="34" charset="0"/>
              <a:buChar char="•"/>
            </a:pPr>
            <a:r>
              <a:rPr lang="en-GB" sz="2800" dirty="0"/>
              <a:t>RPM also occasionally drops below required value only to then self correct itself (red)</a:t>
            </a:r>
          </a:p>
          <a:p>
            <a:pPr marL="285750" indent="-285750">
              <a:buFont typeface="Arial" panose="020B0604020202020204" pitchFamily="34" charset="0"/>
              <a:buChar char="•"/>
            </a:pPr>
            <a:r>
              <a:rPr lang="en-GB" sz="2800" dirty="0"/>
              <a:t>RPM consistently increases at the start regardless of required RPM (green)</a:t>
            </a:r>
          </a:p>
        </p:txBody>
      </p:sp>
      <p:sp>
        <p:nvSpPr>
          <p:cNvPr id="8" name="Oval 7">
            <a:extLst>
              <a:ext uri="{FF2B5EF4-FFF2-40B4-BE49-F238E27FC236}">
                <a16:creationId xmlns:a16="http://schemas.microsoft.com/office/drawing/2014/main" id="{4AB37B01-6F6F-423F-B3AD-1BC8B56AC95A}"/>
              </a:ext>
            </a:extLst>
          </p:cNvPr>
          <p:cNvSpPr/>
          <p:nvPr/>
        </p:nvSpPr>
        <p:spPr>
          <a:xfrm>
            <a:off x="1522343" y="2756453"/>
            <a:ext cx="702365" cy="781878"/>
          </a:xfrm>
          <a:prstGeom prst="ellipse">
            <a:avLst/>
          </a:prstGeom>
          <a:noFill/>
          <a:ln w="28575">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dirty="0">
              <a:ln w="76200">
                <a:solidFill>
                  <a:srgbClr val="00B050"/>
                </a:solidFill>
              </a:ln>
              <a:noFill/>
            </a:endParaRPr>
          </a:p>
        </p:txBody>
      </p:sp>
      <p:sp>
        <p:nvSpPr>
          <p:cNvPr id="9" name="Oval 8">
            <a:extLst>
              <a:ext uri="{FF2B5EF4-FFF2-40B4-BE49-F238E27FC236}">
                <a16:creationId xmlns:a16="http://schemas.microsoft.com/office/drawing/2014/main" id="{C1BD20EF-4ABC-49AD-A88D-461A5546B6A3}"/>
              </a:ext>
            </a:extLst>
          </p:cNvPr>
          <p:cNvSpPr/>
          <p:nvPr/>
        </p:nvSpPr>
        <p:spPr>
          <a:xfrm>
            <a:off x="5075030" y="2756453"/>
            <a:ext cx="702365" cy="781878"/>
          </a:xfrm>
          <a:prstGeom prst="ellipse">
            <a:avLst/>
          </a:prstGeom>
          <a:noFill/>
          <a:ln w="28575">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00B050"/>
                </a:solidFill>
              </a:ln>
              <a:noFill/>
            </a:endParaRPr>
          </a:p>
        </p:txBody>
      </p:sp>
      <p:sp>
        <p:nvSpPr>
          <p:cNvPr id="11" name="Oval 10">
            <a:extLst>
              <a:ext uri="{FF2B5EF4-FFF2-40B4-BE49-F238E27FC236}">
                <a16:creationId xmlns:a16="http://schemas.microsoft.com/office/drawing/2014/main" id="{B0E052A6-B385-4388-BA86-544F8608119E}"/>
              </a:ext>
            </a:extLst>
          </p:cNvPr>
          <p:cNvSpPr/>
          <p:nvPr/>
        </p:nvSpPr>
        <p:spPr>
          <a:xfrm>
            <a:off x="5056808" y="5387009"/>
            <a:ext cx="702365" cy="781878"/>
          </a:xfrm>
          <a:prstGeom prst="ellipse">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FF0000"/>
                </a:solidFill>
              </a:ln>
              <a:noFill/>
            </a:endParaRPr>
          </a:p>
        </p:txBody>
      </p:sp>
      <p:sp>
        <p:nvSpPr>
          <p:cNvPr id="12" name="Oval 11">
            <a:extLst>
              <a:ext uri="{FF2B5EF4-FFF2-40B4-BE49-F238E27FC236}">
                <a16:creationId xmlns:a16="http://schemas.microsoft.com/office/drawing/2014/main" id="{F6AE2BF3-F2B1-4185-BE18-3861BF1FE282}"/>
              </a:ext>
            </a:extLst>
          </p:cNvPr>
          <p:cNvSpPr/>
          <p:nvPr/>
        </p:nvSpPr>
        <p:spPr>
          <a:xfrm>
            <a:off x="1519031" y="5710997"/>
            <a:ext cx="702365" cy="781878"/>
          </a:xfrm>
          <a:prstGeom prst="ellipse">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FF0000"/>
                </a:solidFill>
              </a:ln>
              <a:noFill/>
            </a:endParaRPr>
          </a:p>
        </p:txBody>
      </p:sp>
      <p:sp>
        <p:nvSpPr>
          <p:cNvPr id="13" name="Oval 12">
            <a:extLst>
              <a:ext uri="{FF2B5EF4-FFF2-40B4-BE49-F238E27FC236}">
                <a16:creationId xmlns:a16="http://schemas.microsoft.com/office/drawing/2014/main" id="{41522032-C2D7-4679-8C79-83247D8D3F6F}"/>
              </a:ext>
            </a:extLst>
          </p:cNvPr>
          <p:cNvSpPr/>
          <p:nvPr/>
        </p:nvSpPr>
        <p:spPr>
          <a:xfrm>
            <a:off x="1519031" y="4233725"/>
            <a:ext cx="702365" cy="1935162"/>
          </a:xfrm>
          <a:prstGeom prst="ellipse">
            <a:avLst/>
          </a:prstGeom>
          <a:noFill/>
          <a:ln w="28575">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ln w="76200">
                <a:solidFill>
                  <a:srgbClr val="FF0000"/>
                </a:solidFill>
              </a:ln>
              <a:noFill/>
            </a:endParaRPr>
          </a:p>
        </p:txBody>
      </p:sp>
    </p:spTree>
    <p:extLst>
      <p:ext uri="{BB962C8B-B14F-4D97-AF65-F5344CB8AC3E}">
        <p14:creationId xmlns:p14="http://schemas.microsoft.com/office/powerpoint/2010/main" val="2792439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96B97E0-93EC-4689-9FB4-922D223FA6C9}"/>
              </a:ext>
            </a:extLst>
          </p:cNvPr>
          <p:cNvSpPr txBox="1"/>
          <p:nvPr/>
        </p:nvSpPr>
        <p:spPr>
          <a:xfrm>
            <a:off x="2333625" y="660952"/>
            <a:ext cx="8210550" cy="769441"/>
          </a:xfrm>
          <a:prstGeom prst="rect">
            <a:avLst/>
          </a:prstGeom>
          <a:noFill/>
        </p:spPr>
        <p:txBody>
          <a:bodyPr wrap="square" rtlCol="0">
            <a:spAutoFit/>
          </a:bodyPr>
          <a:lstStyle/>
          <a:p>
            <a:r>
              <a:rPr lang="en-GB" sz="4400" b="1" dirty="0">
                <a:latin typeface="+mj-lt"/>
                <a:ea typeface="+mj-ea"/>
                <a:cs typeface="+mj-cs"/>
              </a:rPr>
              <a:t>Temperature Control Subsystem</a:t>
            </a:r>
          </a:p>
        </p:txBody>
      </p:sp>
      <p:pic>
        <p:nvPicPr>
          <p:cNvPr id="5" name="Picture 4">
            <a:extLst>
              <a:ext uri="{FF2B5EF4-FFF2-40B4-BE49-F238E27FC236}">
                <a16:creationId xmlns:a16="http://schemas.microsoft.com/office/drawing/2014/main" id="{BE6277DE-B917-43B0-826E-409E16B9ABC5}"/>
              </a:ext>
            </a:extLst>
          </p:cNvPr>
          <p:cNvPicPr>
            <a:picLocks noChangeAspect="1"/>
          </p:cNvPicPr>
          <p:nvPr/>
        </p:nvPicPr>
        <p:blipFill>
          <a:blip r:embed="rId2"/>
          <a:stretch>
            <a:fillRect/>
          </a:stretch>
        </p:blipFill>
        <p:spPr>
          <a:xfrm>
            <a:off x="4406733" y="2065836"/>
            <a:ext cx="3584741" cy="4047445"/>
          </a:xfrm>
          <a:prstGeom prst="rect">
            <a:avLst/>
          </a:prstGeom>
        </p:spPr>
      </p:pic>
      <p:pic>
        <p:nvPicPr>
          <p:cNvPr id="6" name="Picture 5">
            <a:extLst>
              <a:ext uri="{FF2B5EF4-FFF2-40B4-BE49-F238E27FC236}">
                <a16:creationId xmlns:a16="http://schemas.microsoft.com/office/drawing/2014/main" id="{8AC04CF9-E494-49E5-8C79-AC318A53CCDF}"/>
              </a:ext>
            </a:extLst>
          </p:cNvPr>
          <p:cNvPicPr>
            <a:picLocks noChangeAspect="1"/>
          </p:cNvPicPr>
          <p:nvPr/>
        </p:nvPicPr>
        <p:blipFill>
          <a:blip r:embed="rId3"/>
          <a:stretch>
            <a:fillRect/>
          </a:stretch>
        </p:blipFill>
        <p:spPr>
          <a:xfrm>
            <a:off x="698167" y="2065836"/>
            <a:ext cx="3584741" cy="4041979"/>
          </a:xfrm>
          <a:prstGeom prst="rect">
            <a:avLst/>
          </a:prstGeom>
        </p:spPr>
      </p:pic>
      <p:sp>
        <p:nvSpPr>
          <p:cNvPr id="7" name="Callout: Line with Accent Bar 6">
            <a:extLst>
              <a:ext uri="{FF2B5EF4-FFF2-40B4-BE49-F238E27FC236}">
                <a16:creationId xmlns:a16="http://schemas.microsoft.com/office/drawing/2014/main" id="{04741223-4CFD-4E73-AC72-DCF151BEFD1C}"/>
              </a:ext>
            </a:extLst>
          </p:cNvPr>
          <p:cNvSpPr/>
          <p:nvPr/>
        </p:nvSpPr>
        <p:spPr>
          <a:xfrm>
            <a:off x="8982076" y="2163944"/>
            <a:ext cx="2400300" cy="141106"/>
          </a:xfrm>
          <a:prstGeom prst="accentCallout1">
            <a:avLst>
              <a:gd name="adj1" fmla="val 18750"/>
              <a:gd name="adj2" fmla="val -8333"/>
              <a:gd name="adj3" fmla="val 892644"/>
              <a:gd name="adj4" fmla="val -122715"/>
            </a:avLst>
          </a:prstGeom>
          <a:noFill/>
          <a:ln w="57150"/>
        </p:spPr>
        <p:style>
          <a:lnRef idx="2">
            <a:schemeClr val="dk1"/>
          </a:lnRef>
          <a:fillRef idx="1">
            <a:schemeClr val="lt1"/>
          </a:fillRef>
          <a:effectRef idx="0">
            <a:schemeClr val="dk1"/>
          </a:effectRef>
          <a:fontRef idx="minor">
            <a:schemeClr val="dk1"/>
          </a:fontRef>
        </p:style>
        <p:txBody>
          <a:bodyPr rtlCol="0" anchor="ctr"/>
          <a:lstStyle/>
          <a:p>
            <a:pPr algn="ctr"/>
            <a:r>
              <a:rPr lang="en-GB" sz="3600" b="1" dirty="0"/>
              <a:t>Thermistor</a:t>
            </a:r>
          </a:p>
        </p:txBody>
      </p:sp>
      <p:sp>
        <p:nvSpPr>
          <p:cNvPr id="8" name="Callout: Line with Accent Bar 7">
            <a:extLst>
              <a:ext uri="{FF2B5EF4-FFF2-40B4-BE49-F238E27FC236}">
                <a16:creationId xmlns:a16="http://schemas.microsoft.com/office/drawing/2014/main" id="{C01C7E22-FC21-401E-B67C-E068F6F6564E}"/>
              </a:ext>
            </a:extLst>
          </p:cNvPr>
          <p:cNvSpPr/>
          <p:nvPr/>
        </p:nvSpPr>
        <p:spPr>
          <a:xfrm>
            <a:off x="8982076" y="4135619"/>
            <a:ext cx="1809749" cy="45719"/>
          </a:xfrm>
          <a:prstGeom prst="accentCallout1">
            <a:avLst>
              <a:gd name="adj1" fmla="val 18750"/>
              <a:gd name="adj2" fmla="val -8333"/>
              <a:gd name="adj3" fmla="val 2726018"/>
              <a:gd name="adj4" fmla="val -154820"/>
            </a:avLst>
          </a:prstGeom>
          <a:noFill/>
          <a:ln w="57150"/>
        </p:spPr>
        <p:style>
          <a:lnRef idx="2">
            <a:schemeClr val="dk1"/>
          </a:lnRef>
          <a:fillRef idx="1">
            <a:schemeClr val="lt1"/>
          </a:fillRef>
          <a:effectRef idx="0">
            <a:schemeClr val="dk1"/>
          </a:effectRef>
          <a:fontRef idx="minor">
            <a:schemeClr val="dk1"/>
          </a:fontRef>
        </p:style>
        <p:txBody>
          <a:bodyPr rtlCol="0" anchor="ctr"/>
          <a:lstStyle/>
          <a:p>
            <a:pPr algn="ctr"/>
            <a:r>
              <a:rPr lang="en-GB" sz="3600" b="1" dirty="0"/>
              <a:t>Heater</a:t>
            </a:r>
          </a:p>
        </p:txBody>
      </p:sp>
    </p:spTree>
    <p:extLst>
      <p:ext uri="{BB962C8B-B14F-4D97-AF65-F5344CB8AC3E}">
        <p14:creationId xmlns:p14="http://schemas.microsoft.com/office/powerpoint/2010/main" val="8595475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AFBEDC6-BE51-4692-93FB-126E0390153D}"/>
              </a:ext>
            </a:extLst>
          </p:cNvPr>
          <p:cNvSpPr txBox="1">
            <a:spLocks noGrp="1"/>
          </p:cNvSpPr>
          <p:nvPr>
            <p:ph type="title"/>
          </p:nvPr>
        </p:nvSpPr>
        <p:spPr>
          <a:xfrm>
            <a:off x="2166937" y="676274"/>
            <a:ext cx="7858125" cy="701731"/>
          </a:xfrm>
          <a:prstGeom prst="rect">
            <a:avLst/>
          </a:prstGeom>
          <a:noFill/>
        </p:spPr>
        <p:txBody>
          <a:bodyPr wrap="square" rtlCol="0">
            <a:spAutoFit/>
          </a:bodyPr>
          <a:lstStyle/>
          <a:p>
            <a:r>
              <a:rPr lang="en-GB" b="1" dirty="0"/>
              <a:t>Temperature Control – Thermistor</a:t>
            </a:r>
          </a:p>
        </p:txBody>
      </p:sp>
      <p:pic>
        <p:nvPicPr>
          <p:cNvPr id="5" name="内容占位符 4">
            <a:extLst>
              <a:ext uri="{FF2B5EF4-FFF2-40B4-BE49-F238E27FC236}">
                <a16:creationId xmlns:a16="http://schemas.microsoft.com/office/drawing/2014/main" id="{EFB76169-6CB7-4D6F-8B6F-DC260B15879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66976" y="3160851"/>
            <a:ext cx="4458086" cy="2697714"/>
          </a:xfrm>
        </p:spPr>
      </p:pic>
      <p:sp>
        <p:nvSpPr>
          <p:cNvPr id="11" name="Content Placeholder 2">
            <a:extLst>
              <a:ext uri="{FF2B5EF4-FFF2-40B4-BE49-F238E27FC236}">
                <a16:creationId xmlns:a16="http://schemas.microsoft.com/office/drawing/2014/main" id="{79736EED-2F8E-45E1-B567-1F4C957F5189}"/>
              </a:ext>
            </a:extLst>
          </p:cNvPr>
          <p:cNvSpPr txBox="1">
            <a:spLocks/>
          </p:cNvSpPr>
          <p:nvPr/>
        </p:nvSpPr>
        <p:spPr>
          <a:xfrm>
            <a:off x="947256" y="1825625"/>
            <a:ext cx="10515600" cy="2032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latin typeface="Arial" panose="020B0604020202020204" pitchFamily="34" charset="0"/>
              </a:rPr>
              <a:t>5V Power supply</a:t>
            </a:r>
          </a:p>
          <a:p>
            <a:r>
              <a:rPr lang="en-US" altLang="zh-CN" dirty="0">
                <a:latin typeface="Arial" panose="020B0604020202020204" pitchFamily="34" charset="0"/>
              </a:rPr>
              <a:t>A</a:t>
            </a:r>
            <a:r>
              <a:rPr lang="zh-CN" altLang="en-US" dirty="0">
                <a:latin typeface="Arial" panose="020B0604020202020204" pitchFamily="34" charset="0"/>
              </a:rPr>
              <a:t> </a:t>
            </a:r>
            <a:r>
              <a:rPr lang="en-US" altLang="zh-CN" dirty="0">
                <a:latin typeface="Arial" panose="020B0604020202020204" pitchFamily="34" charset="0"/>
              </a:rPr>
              <a:t>10k</a:t>
            </a:r>
            <a:r>
              <a:rPr lang="el-GR" altLang="zh-CN" dirty="0">
                <a:latin typeface="Arial" panose="020B0604020202020204" pitchFamily="34" charset="0"/>
              </a:rPr>
              <a:t>Ω </a:t>
            </a:r>
            <a:r>
              <a:rPr lang="en-US" altLang="zh-CN" dirty="0">
                <a:latin typeface="Arial" panose="020B0604020202020204" pitchFamily="34" charset="0"/>
              </a:rPr>
              <a:t>NTC Thermistor (ND06P00103K)</a:t>
            </a:r>
          </a:p>
          <a:p>
            <a:r>
              <a:rPr lang="en-US" altLang="zh-CN" dirty="0">
                <a:latin typeface="Arial" panose="020B0604020202020204" pitchFamily="34" charset="0"/>
              </a:rPr>
              <a:t>A 10K</a:t>
            </a:r>
            <a:r>
              <a:rPr lang="el-GR" altLang="zh-CN" dirty="0">
                <a:latin typeface="Arial" panose="020B0604020202020204" pitchFamily="34" charset="0"/>
              </a:rPr>
              <a:t>Ω </a:t>
            </a:r>
            <a:r>
              <a:rPr lang="en-US" altLang="zh-CN" dirty="0">
                <a:latin typeface="Arial" panose="020B0604020202020204" pitchFamily="34" charset="0"/>
              </a:rPr>
              <a:t>resistor</a:t>
            </a:r>
          </a:p>
          <a:p>
            <a:r>
              <a:rPr lang="en-US" altLang="zh-CN" dirty="0">
                <a:latin typeface="Arial" panose="020B0604020202020204" pitchFamily="34" charset="0"/>
              </a:rPr>
              <a:t>T=B/(ln(R/R0)+B/T0)</a:t>
            </a:r>
            <a:endParaRPr lang="zh-CN" altLang="en-US" dirty="0"/>
          </a:p>
          <a:p>
            <a:endParaRPr lang="zh-CN" altLang="en-US" dirty="0"/>
          </a:p>
          <a:p>
            <a:endParaRPr lang="zh-CN" altLang="en-US" dirty="0"/>
          </a:p>
          <a:p>
            <a:endParaRPr lang="zh-CN" altLang="en-US" dirty="0"/>
          </a:p>
        </p:txBody>
      </p:sp>
    </p:spTree>
    <p:extLst>
      <p:ext uri="{BB962C8B-B14F-4D97-AF65-F5344CB8AC3E}">
        <p14:creationId xmlns:p14="http://schemas.microsoft.com/office/powerpoint/2010/main" val="27259321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7559370-AEC8-4855-B877-117F393245E8}"/>
              </a:ext>
            </a:extLst>
          </p:cNvPr>
          <p:cNvSpPr txBox="1">
            <a:spLocks noGrp="1"/>
          </p:cNvSpPr>
          <p:nvPr>
            <p:ph type="title"/>
          </p:nvPr>
        </p:nvSpPr>
        <p:spPr>
          <a:xfrm>
            <a:off x="2166937" y="676274"/>
            <a:ext cx="7858125" cy="701731"/>
          </a:xfrm>
          <a:prstGeom prst="rect">
            <a:avLst/>
          </a:prstGeom>
          <a:noFill/>
        </p:spPr>
        <p:txBody>
          <a:bodyPr wrap="square" rtlCol="0">
            <a:spAutoFit/>
          </a:bodyPr>
          <a:lstStyle/>
          <a:p>
            <a:r>
              <a:rPr lang="en-GB" b="1" dirty="0"/>
              <a:t>Temperature Control – Heating</a:t>
            </a:r>
          </a:p>
        </p:txBody>
      </p:sp>
      <p:sp>
        <p:nvSpPr>
          <p:cNvPr id="3" name="Content Placeholder 2">
            <a:extLst>
              <a:ext uri="{FF2B5EF4-FFF2-40B4-BE49-F238E27FC236}">
                <a16:creationId xmlns:a16="http://schemas.microsoft.com/office/drawing/2014/main" id="{9D84CE71-C592-42F1-B844-925F1CA913D4}"/>
              </a:ext>
            </a:extLst>
          </p:cNvPr>
          <p:cNvSpPr>
            <a:spLocks noGrp="1"/>
          </p:cNvSpPr>
          <p:nvPr>
            <p:ph idx="1"/>
          </p:nvPr>
        </p:nvSpPr>
        <p:spPr>
          <a:xfrm>
            <a:off x="838200" y="1825625"/>
            <a:ext cx="10515600" cy="2032000"/>
          </a:xfrm>
        </p:spPr>
        <p:txBody>
          <a:bodyPr>
            <a:normAutofit lnSpcReduction="10000"/>
          </a:bodyPr>
          <a:lstStyle/>
          <a:p>
            <a:r>
              <a:rPr lang="en-GB" sz="2800" dirty="0"/>
              <a:t>12V4A power supply,  3Ω 30W heater and n-type MOSFET</a:t>
            </a:r>
          </a:p>
          <a:p>
            <a:r>
              <a:rPr lang="en-GB" sz="2800" dirty="0"/>
              <a:t>PWM used to control the power through the heater</a:t>
            </a:r>
          </a:p>
          <a:p>
            <a:r>
              <a:rPr lang="en-GB" sz="2800" dirty="0"/>
              <a:t>MOSFET Gate/Drain/Source</a:t>
            </a:r>
          </a:p>
          <a:p>
            <a:r>
              <a:rPr lang="en-GB" sz="2800" dirty="0"/>
              <a:t>Diode used for protection</a:t>
            </a:r>
          </a:p>
        </p:txBody>
      </p:sp>
      <p:pic>
        <p:nvPicPr>
          <p:cNvPr id="10" name="Picture 9">
            <a:extLst>
              <a:ext uri="{FF2B5EF4-FFF2-40B4-BE49-F238E27FC236}">
                <a16:creationId xmlns:a16="http://schemas.microsoft.com/office/drawing/2014/main" id="{B0CB6D46-80A0-4CD9-B378-ACF2D43693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95949" y="2914650"/>
            <a:ext cx="4892069" cy="3524250"/>
          </a:xfrm>
          <a:prstGeom prst="rect">
            <a:avLst/>
          </a:prstGeom>
        </p:spPr>
      </p:pic>
    </p:spTree>
    <p:extLst>
      <p:ext uri="{BB962C8B-B14F-4D97-AF65-F5344CB8AC3E}">
        <p14:creationId xmlns:p14="http://schemas.microsoft.com/office/powerpoint/2010/main" val="146853808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TM03457452[[fn=Celestial]]</Template>
  <TotalTime>725</TotalTime>
  <Words>687</Words>
  <Application>Microsoft Office PowerPoint</Application>
  <PresentationFormat>Widescreen</PresentationFormat>
  <Paragraphs>164</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SimSun</vt:lpstr>
      <vt:lpstr>Arial</vt:lpstr>
      <vt:lpstr>Calibri</vt:lpstr>
      <vt:lpstr>Calibri Light</vt:lpstr>
      <vt:lpstr>Cambria Math</vt:lpstr>
      <vt:lpstr>Celestial</vt:lpstr>
      <vt:lpstr>Bioreactor Systems Control</vt:lpstr>
      <vt:lpstr>Design Process </vt:lpstr>
      <vt:lpstr>Overall System Block Diagram</vt:lpstr>
      <vt:lpstr>Stirring Control – motor speed sensor</vt:lpstr>
      <vt:lpstr>Stirring Control – driving the motor</vt:lpstr>
      <vt:lpstr>Stirring Control – data and test results</vt:lpstr>
      <vt:lpstr>PowerPoint Presentation</vt:lpstr>
      <vt:lpstr>Temperature Control – Thermistor</vt:lpstr>
      <vt:lpstr>Temperature Control – Heating</vt:lpstr>
      <vt:lpstr>Temperature Control – data and test results</vt:lpstr>
      <vt:lpstr>User Interface</vt:lpstr>
      <vt:lpstr>Serial Messages</vt:lpstr>
      <vt:lpstr>pH system- pH Probe circuit</vt:lpstr>
      <vt:lpstr>pH system- Finding out the pH value</vt:lpstr>
      <vt:lpstr>pH system – Peristaltic pumps circuit</vt:lpstr>
      <vt:lpstr>pH system – Turning on the pumps</vt:lpstr>
      <vt:lpstr>pH system – Test and 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Bioreactor Systems Control</dc:title>
  <dc:creator>Koppula, Chak</dc:creator>
  <cp:lastModifiedBy>Koppula, Chak</cp:lastModifiedBy>
  <cp:revision>67</cp:revision>
  <dcterms:created xsi:type="dcterms:W3CDTF">2018-12-10T19:01:24Z</dcterms:created>
  <dcterms:modified xsi:type="dcterms:W3CDTF">2018-12-11T22:06:15Z</dcterms:modified>
</cp:coreProperties>
</file>

<file path=docProps/thumbnail.jpeg>
</file>